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  <p:sldId id="265" r:id="rId11"/>
    <p:sldId id="266" r:id="rId12"/>
    <p:sldId id="267" r:id="rId13"/>
    <p:sldId id="277" r:id="rId14"/>
    <p:sldId id="278" r:id="rId15"/>
    <p:sldId id="268" r:id="rId16"/>
    <p:sldId id="269" r:id="rId17"/>
    <p:sldId id="270" r:id="rId18"/>
    <p:sldId id="271" r:id="rId19"/>
    <p:sldId id="276" r:id="rId20"/>
    <p:sldId id="272" r:id="rId21"/>
    <p:sldId id="273" r:id="rId22"/>
    <p:sldId id="275" r:id="rId2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2" autoAdjust="0"/>
    <p:restoredTop sz="60050" autoAdjust="0"/>
  </p:normalViewPr>
  <p:slideViewPr>
    <p:cSldViewPr snapToGrid="0">
      <p:cViewPr varScale="1">
        <p:scale>
          <a:sx n="51" d="100"/>
          <a:sy n="51" d="100"/>
        </p:scale>
        <p:origin x="1982" y="48"/>
      </p:cViewPr>
      <p:guideLst/>
    </p:cSldViewPr>
  </p:slideViewPr>
  <p:outlineViewPr>
    <p:cViewPr>
      <p:scale>
        <a:sx n="33" d="100"/>
        <a:sy n="33" d="100"/>
      </p:scale>
      <p:origin x="0" y="-364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research-centre/ethics/index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thabascau.ca/research-centre/industry-partnerships/index.htm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important roles FGS are</a:t>
            </a:r>
          </a:p>
          <a:p>
            <a:pPr lvl="1"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-- overseeing the design and delivery of programs</a:t>
            </a:r>
          </a:p>
          <a:p>
            <a:pPr lvl="1"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-- developing  policies and standards for all graduate programs</a:t>
            </a:r>
          </a:p>
          <a:p>
            <a:pPr lvl="1"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-- providing resources to faculty and students</a:t>
            </a:r>
          </a:p>
          <a:p>
            <a:pPr lvl="1"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-- supporting diversity, equity, integrity, and ethical conduct in graduate education</a:t>
            </a:r>
          </a:p>
          <a:p>
            <a:pPr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39414E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Graduate Handbook includes information on the policies and regulations that have been formally adopted by the Faculty of Graduate Studies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389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Roles of AU research office: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publicizing prospective funding sources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supporting research grant applications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review and award internal research funding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management of grant/award funding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processing of </a:t>
            </a:r>
            <a:r>
              <a:rPr lang="en-US" b="1" i="0" u="none" strike="noStrike" dirty="0">
                <a:solidFill>
                  <a:srgbClr val="17457A"/>
                </a:solidFill>
                <a:effectLst/>
                <a:latin typeface="Open Sans" panose="020B0606030504020204" pitchFamily="34" charset="0"/>
                <a:hlinkClick r:id="rId3" tooltip="Ethics Review"/>
              </a:rPr>
              <a:t>ethics review</a:t>
            </a: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 for research involving humans and animals</a:t>
            </a: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development of </a:t>
            </a:r>
            <a:r>
              <a:rPr lang="en-US" b="1" i="0" u="none" strike="noStrike" dirty="0">
                <a:solidFill>
                  <a:srgbClr val="17457A"/>
                </a:solidFill>
                <a:effectLst/>
                <a:latin typeface="Open Sans" panose="020B0606030504020204" pitchFamily="34" charset="0"/>
                <a:hlinkClick r:id="rId4" tooltip="Industry Partnerships"/>
              </a:rPr>
              <a:t>academic-industry partnerships</a:t>
            </a:r>
            <a:endParaRPr lang="en-US" b="0" i="0" u="none" strike="noStrike" dirty="0">
              <a:solidFill>
                <a:srgbClr val="39414E"/>
              </a:solidFill>
              <a:effectLst/>
              <a:latin typeface="Open Sans" panose="020B0606030504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planning and hosting of research-related events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693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Office of the Registrar is responsible for many of AU’s student services.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enrolment, credit transferring, graduation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maintain student records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maintain the AU Calendar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5181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The Write Site’s services are here to support students with academic writing. </a:t>
            </a:r>
          </a:p>
          <a:p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With support from the Write Site’s writing coaches, you can discuss your writing questions and receive feedback about the writing aspects of your assignments. </a:t>
            </a:r>
          </a:p>
          <a:p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Writing coaching is usually most helpful when your goal is to develop your writing skills within the context of course work over time.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018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-- talking to a professional counsellor</a:t>
            </a:r>
          </a:p>
          <a:p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-- using the tool </a:t>
            </a:r>
            <a:r>
              <a:rPr lang="en-US" b="0" i="0" dirty="0" err="1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TalkCampus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1945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Assist students who require academic accommodations</a:t>
            </a:r>
          </a:p>
          <a:p>
            <a:pPr algn="l"/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Browse this section to discover our services and resources from assistive technology to individualized exam accommodations</a:t>
            </a:r>
          </a:p>
          <a:p>
            <a:pPr algn="l"/>
            <a:r>
              <a:rPr lang="en-US" b="0" i="0" dirty="0">
                <a:solidFill>
                  <a:srgbClr val="39414E"/>
                </a:solidFill>
                <a:effectLst/>
                <a:latin typeface="Open Sans" panose="020B0606030504020204" pitchFamily="34" charset="0"/>
              </a:rPr>
              <a:t>Explore our services and find out how to register for accessibility services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429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6800" y="6353492"/>
            <a:ext cx="358413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graduate-studi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resear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registrar/index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calendar/graduate/fst/index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calendar/graduate/fst/master-of-science-in-information-systems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athabascau.ca/library/how-to-use-the-library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thabascau.ca/library/orientations/index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athabascau.ca/funding/graduate-students/index.php" TargetMode="External"/><Relationship Id="rId2" Type="http://schemas.openxmlformats.org/officeDocument/2006/relationships/hyperlink" Target="https://www.athabascau.ca/graduate-studies/about/graduate-fund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www.athabascau.ca/support-services/financial-aid-and-awards/index.html" TargetMode="External"/><Relationship Id="rId4" Type="http://schemas.openxmlformats.org/officeDocument/2006/relationships/hyperlink" Target="https://www.athabascau.ca/research/funding-and-assistance/find-and-apply-for-funding/graduate-student-funding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write-sit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athabascau.ca/support-services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support-services/mental-health-and-wellness/index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support-services/accessibility-services/index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ing.athabascau.ca/groups/profile/11704/scis" TargetMode="External"/><Relationship Id="rId2" Type="http://schemas.openxmlformats.org/officeDocument/2006/relationships/hyperlink" Target="https://landing.athabascau.ca/groups/profile/15119/augs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anding.athabascau.ca/groups/profile/2101501/scis-graduate-students" TargetMode="External"/><Relationship Id="rId5" Type="http://schemas.openxmlformats.org/officeDocument/2006/relationships/image" Target="../media/image63.png"/><Relationship Id="rId4" Type="http://schemas.openxmlformats.org/officeDocument/2006/relationships/hyperlink" Target="https://landing.athabascau.ca/groups/profile/40571/programming-problem-solv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dunweiw@athabascau.c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support-services/about/technical-support/" TargetMode="External"/><Relationship Id="rId2" Type="http://schemas.openxmlformats.org/officeDocument/2006/relationships/hyperlink" Target="mailto:fst_success@athabascau.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habascau.ca/science-and-technology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17" Type="http://schemas.openxmlformats.org/officeDocument/2006/relationships/image" Target="../media/image29.jpeg"/><Relationship Id="rId2" Type="http://schemas.openxmlformats.org/officeDocument/2006/relationships/image" Target="../media/image15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jpeg"/><Relationship Id="rId15" Type="http://schemas.openxmlformats.org/officeDocument/2006/relationships/hyperlink" Target="https://scis.athabascau.ca/" TargetMode="External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://architecture.athabascau.ca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cience.athabascau.ca/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1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gif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ervices and Resources for FST Graduate Students"/>
          <p:cNvSpPr txBox="1">
            <a:spLocks noGrp="1"/>
          </p:cNvSpPr>
          <p:nvPr>
            <p:ph type="ctrTitle"/>
          </p:nvPr>
        </p:nvSpPr>
        <p:spPr>
          <a:xfrm>
            <a:off x="685800" y="1402121"/>
            <a:ext cx="7925783" cy="147002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Services and Resources for FST Graduate Students</a:t>
            </a:r>
          </a:p>
        </p:txBody>
      </p:sp>
      <p:sp>
        <p:nvSpPr>
          <p:cNvPr id="113" name="Dr. Jon Dron…"/>
          <p:cNvSpPr txBox="1">
            <a:spLocks noGrp="1"/>
          </p:cNvSpPr>
          <p:nvPr>
            <p:ph type="subTitle" sz="quarter" idx="1"/>
          </p:nvPr>
        </p:nvSpPr>
        <p:spPr>
          <a:xfrm>
            <a:off x="1371599" y="3304310"/>
            <a:ext cx="6598227" cy="20892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278892">
              <a:spcBef>
                <a:spcPts val="200"/>
              </a:spcBef>
              <a:defRPr sz="1220" b="1">
                <a:solidFill>
                  <a:srgbClr val="3366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900" dirty="0"/>
              <a:t>Dr. </a:t>
            </a:r>
            <a:r>
              <a:rPr lang="en-US" sz="1900" dirty="0"/>
              <a:t>Dunwei Wen</a:t>
            </a:r>
          </a:p>
          <a:p>
            <a:pPr defTabSz="278892">
              <a:spcBef>
                <a:spcPts val="200"/>
              </a:spcBef>
              <a:defRPr sz="1220" b="1">
                <a:solidFill>
                  <a:srgbClr val="3366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900" dirty="0"/>
          </a:p>
          <a:p>
            <a:pPr defTabSz="278892">
              <a:spcBef>
                <a:spcPts val="200"/>
              </a:spcBef>
              <a:defRPr sz="122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700" dirty="0"/>
              <a:t>Chair</a:t>
            </a:r>
            <a:r>
              <a:rPr lang="en-US" sz="1700" dirty="0"/>
              <a:t> and Associate Professor</a:t>
            </a:r>
          </a:p>
          <a:p>
            <a:pPr defTabSz="278892">
              <a:spcBef>
                <a:spcPts val="200"/>
              </a:spcBef>
              <a:defRPr sz="122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700" dirty="0"/>
              <a:t>S</a:t>
            </a:r>
            <a:r>
              <a:rPr sz="1700" dirty="0"/>
              <a:t>chool of Computing and Information systems</a:t>
            </a:r>
            <a:endParaRPr lang="en-US" sz="1700" dirty="0"/>
          </a:p>
          <a:p>
            <a:pPr defTabSz="278892">
              <a:spcBef>
                <a:spcPts val="200"/>
              </a:spcBef>
              <a:defRPr sz="122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1700" dirty="0"/>
              <a:t>Faculty of Science and Technology</a:t>
            </a:r>
            <a:endParaRPr sz="1700" dirty="0"/>
          </a:p>
          <a:p>
            <a:pPr defTabSz="278892">
              <a:spcBef>
                <a:spcPts val="400"/>
              </a:spcBef>
              <a:defRPr sz="122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700" dirty="0"/>
          </a:p>
          <a:p>
            <a:pPr defTabSz="278892">
              <a:spcBef>
                <a:spcPts val="200"/>
              </a:spcBef>
              <a:defRPr sz="122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1700" dirty="0"/>
              <a:t>Nov</a:t>
            </a:r>
            <a:r>
              <a:rPr lang="en-US" sz="1700" dirty="0"/>
              <a:t>ember</a:t>
            </a:r>
            <a:r>
              <a:rPr sz="1700" dirty="0"/>
              <a:t> </a:t>
            </a:r>
            <a:r>
              <a:rPr lang="en-US" sz="1700" dirty="0"/>
              <a:t>8</a:t>
            </a:r>
            <a:r>
              <a:rPr sz="1700" dirty="0"/>
              <a:t>, </a:t>
            </a:r>
            <a:r>
              <a:rPr lang="en-US" sz="1700" dirty="0"/>
              <a:t>2022</a:t>
            </a:r>
            <a:endParaRPr sz="1700" dirty="0"/>
          </a:p>
        </p:txBody>
      </p:sp>
      <p:pic>
        <p:nvPicPr>
          <p:cNvPr id="114" name="image1.tif" descr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004" y="5877352"/>
            <a:ext cx="3015616" cy="733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aculty of Graduate Studies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3966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9768">
              <a:defRPr sz="3666">
                <a:solidFill>
                  <a:srgbClr val="0000FF"/>
                </a:solidFill>
              </a:defRPr>
            </a:lvl1pPr>
          </a:lstStyle>
          <a:p>
            <a:r>
              <a:rPr dirty="0"/>
              <a:t>Faculty of Graduate Studies</a:t>
            </a:r>
          </a:p>
        </p:txBody>
      </p:sp>
      <p:sp>
        <p:nvSpPr>
          <p:cNvPr id="278" name="http://fgs.athabascau.ca"/>
          <p:cNvSpPr txBox="1"/>
          <p:nvPr/>
        </p:nvSpPr>
        <p:spPr>
          <a:xfrm>
            <a:off x="2332926" y="6116930"/>
            <a:ext cx="453104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3"/>
              </a:rPr>
              <a:t>https://www.athabascau.ca/graduate-studies/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B3B6-E531-2F4B-1870-84B680479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39" y="1165435"/>
            <a:ext cx="8438920" cy="45271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"/>
          <p:cNvSpPr txBox="1">
            <a:spLocks noGrp="1"/>
          </p:cNvSpPr>
          <p:nvPr>
            <p:ph type="title"/>
          </p:nvPr>
        </p:nvSpPr>
        <p:spPr>
          <a:xfrm>
            <a:off x="457200" y="150117"/>
            <a:ext cx="8229600" cy="991705"/>
          </a:xfrm>
          <a:prstGeom prst="rect">
            <a:avLst/>
          </a:prstGeom>
        </p:spPr>
        <p:txBody>
          <a:bodyPr/>
          <a:lstStyle/>
          <a:p>
            <a:r>
              <a:rPr lang="en-US" sz="3300" dirty="0">
                <a:solidFill>
                  <a:srgbClr val="0000FF"/>
                </a:solidFill>
              </a:rPr>
              <a:t>Research Office</a:t>
            </a:r>
            <a:endParaRPr sz="3300" dirty="0">
              <a:solidFill>
                <a:srgbClr val="0000FF"/>
              </a:solidFill>
            </a:endParaRPr>
          </a:p>
        </p:txBody>
      </p:sp>
      <p:sp>
        <p:nvSpPr>
          <p:cNvPr id="5" name="http://fgs.athabascau.ca">
            <a:extLst>
              <a:ext uri="{FF2B5EF4-FFF2-40B4-BE49-F238E27FC236}">
                <a16:creationId xmlns:a16="http://schemas.microsoft.com/office/drawing/2014/main" id="{03793D0E-AA6C-4C84-AAFB-A106759964EA}"/>
              </a:ext>
            </a:extLst>
          </p:cNvPr>
          <p:cNvSpPr txBox="1"/>
          <p:nvPr/>
        </p:nvSpPr>
        <p:spPr>
          <a:xfrm>
            <a:off x="3057484" y="6151513"/>
            <a:ext cx="38096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3"/>
              </a:rPr>
              <a:t>https://www.athabascau.ca/research/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2A0A3-F22B-ED74-BDB3-9629FA17B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94" y="1126691"/>
            <a:ext cx="5770777" cy="47817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egistrar’s Office"/>
          <p:cNvSpPr txBox="1">
            <a:spLocks noGrp="1"/>
          </p:cNvSpPr>
          <p:nvPr>
            <p:ph type="title"/>
          </p:nvPr>
        </p:nvSpPr>
        <p:spPr>
          <a:xfrm>
            <a:off x="427706" y="52856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defTabSz="420623"/>
            <a:r>
              <a:rPr lang="en-US" sz="3588" dirty="0"/>
              <a:t>Office of the </a:t>
            </a:r>
            <a:r>
              <a:rPr sz="3588" dirty="0"/>
              <a:t>Registrar</a:t>
            </a:r>
          </a:p>
        </p:txBody>
      </p:sp>
      <p:sp>
        <p:nvSpPr>
          <p:cNvPr id="285" name="http://registrar.athabascau.ca"/>
          <p:cNvSpPr txBox="1"/>
          <p:nvPr/>
        </p:nvSpPr>
        <p:spPr>
          <a:xfrm>
            <a:off x="1846431" y="6298060"/>
            <a:ext cx="474584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3"/>
              </a:rPr>
              <a:t>https://www.athabascau.ca/registrar/index.html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B74E8-2421-473E-B4F2-4CC37648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13" y="1195857"/>
            <a:ext cx="7497386" cy="51022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6298AE-103E-A661-3814-54B34714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37" y="1737359"/>
            <a:ext cx="8806753" cy="4033521"/>
          </a:xfrm>
          <a:prstGeom prst="rect">
            <a:avLst/>
          </a:prstGeom>
        </p:spPr>
      </p:pic>
      <p:sp>
        <p:nvSpPr>
          <p:cNvPr id="6" name="Registrar’s Office">
            <a:extLst>
              <a:ext uri="{FF2B5EF4-FFF2-40B4-BE49-F238E27FC236}">
                <a16:creationId xmlns:a16="http://schemas.microsoft.com/office/drawing/2014/main" id="{4817E13F-C52C-3E40-2809-E78EE2001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defTabSz="420623"/>
            <a:r>
              <a:rPr lang="en-US" sz="3588" dirty="0"/>
              <a:t>Graduate Calendar (AU, FST)</a:t>
            </a:r>
            <a:endParaRPr sz="3588" dirty="0"/>
          </a:p>
        </p:txBody>
      </p:sp>
      <p:sp>
        <p:nvSpPr>
          <p:cNvPr id="7" name="http://fgs.athabascau.ca">
            <a:extLst>
              <a:ext uri="{FF2B5EF4-FFF2-40B4-BE49-F238E27FC236}">
                <a16:creationId xmlns:a16="http://schemas.microsoft.com/office/drawing/2014/main" id="{F2E1AD6E-02A9-6214-BE0F-DDC0ABF3E826}"/>
              </a:ext>
            </a:extLst>
          </p:cNvPr>
          <p:cNvSpPr txBox="1"/>
          <p:nvPr/>
        </p:nvSpPr>
        <p:spPr>
          <a:xfrm>
            <a:off x="1563964" y="6151513"/>
            <a:ext cx="597214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3"/>
              </a:rPr>
              <a:t>https://www.athabascau.ca/calendar/graduate/fst/index.html</a:t>
            </a:r>
            <a:r>
              <a:rPr lang="en-CA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658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70FAC-5963-DC25-A2FC-ED95510E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1608778"/>
            <a:ext cx="8866208" cy="4360353"/>
          </a:xfrm>
          <a:prstGeom prst="rect">
            <a:avLst/>
          </a:prstGeom>
        </p:spPr>
      </p:pic>
      <p:sp>
        <p:nvSpPr>
          <p:cNvPr id="8" name="Registrar’s Office">
            <a:extLst>
              <a:ext uri="{FF2B5EF4-FFF2-40B4-BE49-F238E27FC236}">
                <a16:creationId xmlns:a16="http://schemas.microsoft.com/office/drawing/2014/main" id="{7ECF51D4-9DBC-A3C0-4BC5-735A83D7DE62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FF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defTabSz="420623" hangingPunct="1"/>
            <a:r>
              <a:rPr lang="en-US" sz="3588" dirty="0"/>
              <a:t>Graduate Calendar: MSc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FDC2A1-2C01-B662-62F5-5D86BFAD2272}"/>
              </a:ext>
            </a:extLst>
          </p:cNvPr>
          <p:cNvSpPr txBox="1"/>
          <p:nvPr/>
        </p:nvSpPr>
        <p:spPr>
          <a:xfrm>
            <a:off x="1447800" y="6007871"/>
            <a:ext cx="718691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https://www.athabascau.ca/calendar/graduate/fst/master-of-science-in-information-systems.html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920573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Library"/>
          <p:cNvSpPr txBox="1">
            <a:spLocks noGrp="1"/>
          </p:cNvSpPr>
          <p:nvPr>
            <p:ph type="title"/>
          </p:nvPr>
        </p:nvSpPr>
        <p:spPr>
          <a:xfrm>
            <a:off x="457199" y="142402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defTabSz="420623"/>
            <a:r>
              <a:rPr sz="3588" dirty="0"/>
              <a:t>Library</a:t>
            </a:r>
          </a:p>
        </p:txBody>
      </p:sp>
      <p:sp>
        <p:nvSpPr>
          <p:cNvPr id="290" name="http://library.athabascau.ca"/>
          <p:cNvSpPr txBox="1"/>
          <p:nvPr/>
        </p:nvSpPr>
        <p:spPr>
          <a:xfrm>
            <a:off x="1881278" y="5683232"/>
            <a:ext cx="672395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2"/>
              </a:rPr>
              <a:t>https://www.athabascau.ca/library/how-to-use-the-library/index.html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C4EAD-3398-882E-5244-C2E90C4D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37" y="1338146"/>
            <a:ext cx="8764525" cy="4181707"/>
          </a:xfrm>
          <a:prstGeom prst="rect">
            <a:avLst/>
          </a:prstGeom>
        </p:spPr>
      </p:pic>
      <p:sp>
        <p:nvSpPr>
          <p:cNvPr id="2" name="http://library.athabascau.ca">
            <a:extLst>
              <a:ext uri="{FF2B5EF4-FFF2-40B4-BE49-F238E27FC236}">
                <a16:creationId xmlns:a16="http://schemas.microsoft.com/office/drawing/2014/main" id="{08AE72A5-7C81-DB7B-25FD-5C87531D8B49}"/>
              </a:ext>
            </a:extLst>
          </p:cNvPr>
          <p:cNvSpPr txBox="1"/>
          <p:nvPr/>
        </p:nvSpPr>
        <p:spPr>
          <a:xfrm>
            <a:off x="911275" y="6215943"/>
            <a:ext cx="77755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b="1" i="1" dirty="0"/>
              <a:t>Library Orientations </a:t>
            </a:r>
            <a:r>
              <a:rPr lang="en-CA" dirty="0">
                <a:hlinkClick r:id="rId4"/>
              </a:rPr>
              <a:t>https://www.athabascau.ca/library/orientations/index.html</a:t>
            </a:r>
            <a:r>
              <a:rPr lang="en-CA" dirty="0"/>
              <a:t> </a:t>
            </a: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Funding opportun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 defTabSz="420623"/>
            <a:r>
              <a:rPr sz="3588" dirty="0"/>
              <a:t>Funding </a:t>
            </a:r>
            <a:r>
              <a:rPr lang="en-US" sz="3588" dirty="0"/>
              <a:t>O</a:t>
            </a:r>
            <a:r>
              <a:rPr sz="3588" dirty="0"/>
              <a:t>pportunities</a:t>
            </a:r>
          </a:p>
        </p:txBody>
      </p:sp>
      <p:sp>
        <p:nvSpPr>
          <p:cNvPr id="293" name="http://fgs.athabascau.ca/opportunities/"/>
          <p:cNvSpPr txBox="1"/>
          <p:nvPr/>
        </p:nvSpPr>
        <p:spPr>
          <a:xfrm>
            <a:off x="868718" y="1272209"/>
            <a:ext cx="725134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/>
              <a:t>Faculty of Graduate Studies:</a:t>
            </a:r>
          </a:p>
          <a:p>
            <a:r>
              <a:rPr lang="en-CA" dirty="0">
                <a:hlinkClick r:id="rId2"/>
              </a:rPr>
              <a:t>https://www.athabascau.ca/graduate-studies/about/graduate-funding.html</a:t>
            </a:r>
            <a:r>
              <a:rPr lang="en-CA" dirty="0"/>
              <a:t> </a:t>
            </a:r>
            <a:endParaRPr dirty="0"/>
          </a:p>
        </p:txBody>
      </p:sp>
      <p:sp>
        <p:nvSpPr>
          <p:cNvPr id="296" name="http://research.athabascau.ca/students/"/>
          <p:cNvSpPr txBox="1"/>
          <p:nvPr/>
        </p:nvSpPr>
        <p:spPr>
          <a:xfrm>
            <a:off x="868718" y="1895443"/>
            <a:ext cx="7716482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CA" dirty="0"/>
              <a:t>Research Centre:</a:t>
            </a:r>
            <a:endParaRPr lang="en-CA" dirty="0">
              <a:hlinkClick r:id="rId3"/>
            </a:endParaRPr>
          </a:p>
          <a:p>
            <a:r>
              <a:rPr lang="en-CA" dirty="0">
                <a:hlinkClick r:id="rId4"/>
              </a:rPr>
              <a:t>https://www.athabascau.ca/research/funding-and-assistance/find-and-apply-for-funding/graduate-student-funding.html</a:t>
            </a:r>
            <a:r>
              <a:rPr lang="en-CA" dirty="0"/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EB127-35C3-430E-9016-6BBA0FC7484A}"/>
              </a:ext>
            </a:extLst>
          </p:cNvPr>
          <p:cNvSpPr txBox="1"/>
          <p:nvPr/>
        </p:nvSpPr>
        <p:spPr>
          <a:xfrm>
            <a:off x="801671" y="2801266"/>
            <a:ext cx="801721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dirty="0"/>
              <a:t>Financial Aid and Award:</a:t>
            </a:r>
          </a:p>
          <a:p>
            <a:r>
              <a:rPr lang="en-CA" dirty="0">
                <a:hlinkClick r:id="rId5"/>
              </a:rPr>
              <a:t>https://www.athabascau.ca/support-services/financial-aid-and-awards/index.html</a:t>
            </a:r>
            <a:endParaRPr lang="en-CA" dirty="0"/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9BE32-8DE7-4A85-94BB-BFCBA1A42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075" y="3469966"/>
            <a:ext cx="5711035" cy="32319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he Write Si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20623"/>
            <a:r>
              <a:rPr sz="3588" dirty="0">
                <a:solidFill>
                  <a:srgbClr val="0000FF"/>
                </a:solidFill>
              </a:rPr>
              <a:t>The Write Site</a:t>
            </a:r>
          </a:p>
        </p:txBody>
      </p:sp>
      <p:sp>
        <p:nvSpPr>
          <p:cNvPr id="302" name="http://write-site.athabascau.ca/"/>
          <p:cNvSpPr txBox="1"/>
          <p:nvPr/>
        </p:nvSpPr>
        <p:spPr>
          <a:xfrm>
            <a:off x="3033025" y="6098500"/>
            <a:ext cx="384175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3"/>
              </a:rPr>
              <a:t>https://www.athabascau.ca/write-site/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93297-FC59-4DC5-AD6B-28E460A5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25" y="1225635"/>
            <a:ext cx="7688062" cy="46038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ounselling Services"/>
          <p:cNvSpPr txBox="1">
            <a:spLocks noGrp="1"/>
          </p:cNvSpPr>
          <p:nvPr>
            <p:ph type="title"/>
          </p:nvPr>
        </p:nvSpPr>
        <p:spPr>
          <a:xfrm>
            <a:off x="279133" y="245763"/>
            <a:ext cx="8604985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20623"/>
            <a:r>
              <a:rPr lang="en-US" sz="3588" dirty="0">
                <a:solidFill>
                  <a:srgbClr val="0000FF"/>
                </a:solidFill>
              </a:rPr>
              <a:t>Support Services at Athabasca University</a:t>
            </a:r>
            <a:endParaRPr sz="3588" dirty="0">
              <a:solidFill>
                <a:srgbClr val="0000FF"/>
              </a:solidFill>
            </a:endParaRPr>
          </a:p>
        </p:txBody>
      </p:sp>
      <p:sp>
        <p:nvSpPr>
          <p:cNvPr id="305" name="http://counselling.athabascau.ca/"/>
          <p:cNvSpPr txBox="1"/>
          <p:nvPr/>
        </p:nvSpPr>
        <p:spPr>
          <a:xfrm>
            <a:off x="2833623" y="6104062"/>
            <a:ext cx="44957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2"/>
              </a:rPr>
              <a:t>https://www.athabascau.ca/support-services/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D41EE-BF86-430F-AB29-728091DFE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7" y="1310391"/>
            <a:ext cx="8864867" cy="43691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tudents with disabilities"/>
          <p:cNvSpPr txBox="1">
            <a:spLocks noGrp="1"/>
          </p:cNvSpPr>
          <p:nvPr>
            <p:ph type="title"/>
          </p:nvPr>
        </p:nvSpPr>
        <p:spPr>
          <a:xfrm>
            <a:off x="457200" y="139883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20623"/>
            <a:r>
              <a:rPr lang="en-US" sz="3588" dirty="0">
                <a:solidFill>
                  <a:srgbClr val="0000FF"/>
                </a:solidFill>
              </a:rPr>
              <a:t>Mental Health and Wellness</a:t>
            </a:r>
            <a:endParaRPr sz="3588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612E7-5C32-4487-B803-FF84F8B49AF2}"/>
              </a:ext>
            </a:extLst>
          </p:cNvPr>
          <p:cNvSpPr txBox="1"/>
          <p:nvPr/>
        </p:nvSpPr>
        <p:spPr>
          <a:xfrm>
            <a:off x="1309255" y="5369142"/>
            <a:ext cx="704226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https://www.athabascau.ca/support-services/mental-health-and-wellness/index.html</a:t>
            </a:r>
            <a:r>
              <a:rPr lang="en-CA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58DE5-118A-4F6E-835A-8DEE753B7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0" y="1525209"/>
            <a:ext cx="8922619" cy="33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08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j0182882.jpg" descr="j01828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258" y="3440123"/>
            <a:ext cx="774325" cy="57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786" y="4700220"/>
            <a:ext cx="1005912" cy="66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j0178677.jpg" descr="j01786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013" y="3449003"/>
            <a:ext cx="842524" cy="57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j0149029.jpg" descr="j01490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013" y="4699768"/>
            <a:ext cx="738311" cy="676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" name="Group"/>
          <p:cNvGrpSpPr/>
          <p:nvPr/>
        </p:nvGrpSpPr>
        <p:grpSpPr>
          <a:xfrm>
            <a:off x="751190" y="4056618"/>
            <a:ext cx="1541004" cy="650241"/>
            <a:chOff x="0" y="0"/>
            <a:chExt cx="1541003" cy="650240"/>
          </a:xfrm>
        </p:grpSpPr>
        <p:sp>
          <p:nvSpPr>
            <p:cNvPr id="119" name="Rectangle"/>
            <p:cNvSpPr/>
            <p:nvPr/>
          </p:nvSpPr>
          <p:spPr>
            <a:xfrm>
              <a:off x="0" y="25372"/>
              <a:ext cx="1541004" cy="599496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0000FF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" name="Admission and Start"/>
            <p:cNvSpPr txBox="1"/>
            <p:nvPr/>
          </p:nvSpPr>
          <p:spPr>
            <a:xfrm>
              <a:off x="0" y="-1"/>
              <a:ext cx="1541004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Admission and Start </a:t>
              </a:r>
            </a:p>
          </p:txBody>
        </p:sp>
      </p:grpSp>
      <p:grpSp>
        <p:nvGrpSpPr>
          <p:cNvPr id="124" name="Group"/>
          <p:cNvGrpSpPr/>
          <p:nvPr/>
        </p:nvGrpSpPr>
        <p:grpSpPr>
          <a:xfrm>
            <a:off x="3946973" y="3123882"/>
            <a:ext cx="1729448" cy="650241"/>
            <a:chOff x="0" y="0"/>
            <a:chExt cx="1729446" cy="650240"/>
          </a:xfrm>
        </p:grpSpPr>
        <p:sp>
          <p:nvSpPr>
            <p:cNvPr id="122" name="Rectangle"/>
            <p:cNvSpPr/>
            <p:nvPr/>
          </p:nvSpPr>
          <p:spPr>
            <a:xfrm>
              <a:off x="0" y="16610"/>
              <a:ext cx="1729447" cy="617020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" name="Course Study &amp; Research"/>
            <p:cNvSpPr txBox="1"/>
            <p:nvPr/>
          </p:nvSpPr>
          <p:spPr>
            <a:xfrm>
              <a:off x="0" y="0"/>
              <a:ext cx="1729447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Course Study &amp; Research</a:t>
              </a:r>
            </a:p>
          </p:txBody>
        </p:sp>
      </p:grpSp>
      <p:grpSp>
        <p:nvGrpSpPr>
          <p:cNvPr id="127" name="Group"/>
          <p:cNvGrpSpPr/>
          <p:nvPr/>
        </p:nvGrpSpPr>
        <p:grpSpPr>
          <a:xfrm>
            <a:off x="3946973" y="5148912"/>
            <a:ext cx="1729448" cy="441391"/>
            <a:chOff x="0" y="0"/>
            <a:chExt cx="1729446" cy="441390"/>
          </a:xfrm>
        </p:grpSpPr>
        <p:sp>
          <p:nvSpPr>
            <p:cNvPr id="125" name="Rectangle"/>
            <p:cNvSpPr/>
            <p:nvPr/>
          </p:nvSpPr>
          <p:spPr>
            <a:xfrm>
              <a:off x="0" y="-1"/>
              <a:ext cx="1729447" cy="441392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" name="Student Life"/>
            <p:cNvSpPr txBox="1"/>
            <p:nvPr/>
          </p:nvSpPr>
          <p:spPr>
            <a:xfrm>
              <a:off x="0" y="35275"/>
              <a:ext cx="172944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Student Life </a:t>
              </a:r>
            </a:p>
          </p:txBody>
        </p:sp>
      </p:grpSp>
      <p:grpSp>
        <p:nvGrpSpPr>
          <p:cNvPr id="130" name="Group"/>
          <p:cNvGrpSpPr/>
          <p:nvPr/>
        </p:nvGrpSpPr>
        <p:grpSpPr>
          <a:xfrm>
            <a:off x="7026692" y="4065759"/>
            <a:ext cx="1729448" cy="650241"/>
            <a:chOff x="0" y="0"/>
            <a:chExt cx="1729446" cy="650240"/>
          </a:xfrm>
        </p:grpSpPr>
        <p:sp>
          <p:nvSpPr>
            <p:cNvPr id="128" name="Rectangle"/>
            <p:cNvSpPr/>
            <p:nvPr/>
          </p:nvSpPr>
          <p:spPr>
            <a:xfrm>
              <a:off x="0" y="16230"/>
              <a:ext cx="1729447" cy="617779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9" name="Graduation &amp; Convocation"/>
            <p:cNvSpPr txBox="1"/>
            <p:nvPr/>
          </p:nvSpPr>
          <p:spPr>
            <a:xfrm>
              <a:off x="0" y="0"/>
              <a:ext cx="1729447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Graduation &amp; Convocation</a:t>
              </a:r>
            </a:p>
          </p:txBody>
        </p:sp>
      </p:grpSp>
      <p:grpSp>
        <p:nvGrpSpPr>
          <p:cNvPr id="133" name="Group"/>
          <p:cNvGrpSpPr/>
          <p:nvPr/>
        </p:nvGrpSpPr>
        <p:grpSpPr>
          <a:xfrm>
            <a:off x="7026692" y="5835293"/>
            <a:ext cx="1729448" cy="599061"/>
            <a:chOff x="0" y="25590"/>
            <a:chExt cx="1729446" cy="599059"/>
          </a:xfrm>
        </p:grpSpPr>
        <p:sp>
          <p:nvSpPr>
            <p:cNvPr id="131" name="Rectangle"/>
            <p:cNvSpPr/>
            <p:nvPr/>
          </p:nvSpPr>
          <p:spPr>
            <a:xfrm>
              <a:off x="0" y="25590"/>
              <a:ext cx="1729447" cy="599060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Alumni &amp; Friends"/>
            <p:cNvSpPr/>
            <p:nvPr/>
          </p:nvSpPr>
          <p:spPr>
            <a:xfrm>
              <a:off x="0" y="325119"/>
              <a:ext cx="172944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Alumni &amp; Friends</a:t>
              </a:r>
            </a:p>
          </p:txBody>
        </p:sp>
      </p:grpSp>
      <p:sp>
        <p:nvSpPr>
          <p:cNvPr id="173" name="Connection Line"/>
          <p:cNvSpPr/>
          <p:nvPr/>
        </p:nvSpPr>
        <p:spPr>
          <a:xfrm>
            <a:off x="2296160" y="3448050"/>
            <a:ext cx="1645920" cy="933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800" y="21600"/>
                </a:lnTo>
                <a:lnTo>
                  <a:pt x="1080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74" name="Connection Line"/>
          <p:cNvSpPr/>
          <p:nvPr/>
        </p:nvSpPr>
        <p:spPr>
          <a:xfrm>
            <a:off x="2296160" y="4381500"/>
            <a:ext cx="1645920" cy="988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75" name="Connection Line"/>
          <p:cNvSpPr/>
          <p:nvPr/>
        </p:nvSpPr>
        <p:spPr>
          <a:xfrm>
            <a:off x="5680710" y="4390390"/>
            <a:ext cx="1341120" cy="979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800" y="21600"/>
                </a:lnTo>
                <a:lnTo>
                  <a:pt x="10800" y="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76" name="Connection Line"/>
          <p:cNvSpPr/>
          <p:nvPr/>
        </p:nvSpPr>
        <p:spPr>
          <a:xfrm>
            <a:off x="5680710" y="3448050"/>
            <a:ext cx="1341120" cy="942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77" name="Connection Line"/>
          <p:cNvSpPr/>
          <p:nvPr/>
        </p:nvSpPr>
        <p:spPr>
          <a:xfrm>
            <a:off x="7891416" y="4715841"/>
            <a:ext cx="1" cy="10938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142" name="Group"/>
          <p:cNvGrpSpPr/>
          <p:nvPr/>
        </p:nvGrpSpPr>
        <p:grpSpPr>
          <a:xfrm>
            <a:off x="5322198" y="4090782"/>
            <a:ext cx="518997" cy="663343"/>
            <a:chOff x="0" y="0"/>
            <a:chExt cx="518995" cy="663342"/>
          </a:xfrm>
        </p:grpSpPr>
        <p:sp>
          <p:nvSpPr>
            <p:cNvPr id="139" name="Shape"/>
            <p:cNvSpPr/>
            <p:nvPr/>
          </p:nvSpPr>
          <p:spPr>
            <a:xfrm>
              <a:off x="0" y="0"/>
              <a:ext cx="518996" cy="663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9" h="21600" extrusionOk="0">
                  <a:moveTo>
                    <a:pt x="0" y="17622"/>
                  </a:moveTo>
                  <a:lnTo>
                    <a:pt x="4853" y="13152"/>
                  </a:lnTo>
                  <a:lnTo>
                    <a:pt x="4853" y="15264"/>
                  </a:lnTo>
                  <a:lnTo>
                    <a:pt x="4853" y="15264"/>
                  </a:lnTo>
                  <a:cubicBezTo>
                    <a:pt x="11536" y="14575"/>
                    <a:pt x="16801" y="12520"/>
                    <a:pt x="18680" y="9867"/>
                  </a:cubicBezTo>
                  <a:cubicBezTo>
                    <a:pt x="21600" y="13988"/>
                    <a:pt x="15604" y="18275"/>
                    <a:pt x="5287" y="19441"/>
                  </a:cubicBezTo>
                  <a:cubicBezTo>
                    <a:pt x="5143" y="19458"/>
                    <a:pt x="4998" y="19473"/>
                    <a:pt x="4853" y="19488"/>
                  </a:cubicBezTo>
                  <a:lnTo>
                    <a:pt x="4853" y="21600"/>
                  </a:lnTo>
                  <a:close/>
                  <a:moveTo>
                    <a:pt x="19414" y="11979"/>
                  </a:moveTo>
                  <a:cubicBezTo>
                    <a:pt x="19414" y="7696"/>
                    <a:pt x="10722" y="4224"/>
                    <a:pt x="0" y="4224"/>
                  </a:cubicBezTo>
                  <a:lnTo>
                    <a:pt x="0" y="0"/>
                  </a:lnTo>
                  <a:cubicBezTo>
                    <a:pt x="10722" y="0"/>
                    <a:pt x="19414" y="3472"/>
                    <a:pt x="19414" y="775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0" name="Shape"/>
            <p:cNvSpPr/>
            <p:nvPr/>
          </p:nvSpPr>
          <p:spPr>
            <a:xfrm>
              <a:off x="0" y="0"/>
              <a:ext cx="518863" cy="367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3877"/>
                    <a:pt x="11929" y="7616"/>
                    <a:pt x="0" y="7616"/>
                  </a:cubicBezTo>
                  <a:lnTo>
                    <a:pt x="0" y="0"/>
                  </a:lnTo>
                  <a:cubicBezTo>
                    <a:pt x="11929" y="0"/>
                    <a:pt x="21600" y="6261"/>
                    <a:pt x="21600" y="1398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1" name="Line"/>
            <p:cNvSpPr/>
            <p:nvPr/>
          </p:nvSpPr>
          <p:spPr>
            <a:xfrm>
              <a:off x="0" y="0"/>
              <a:ext cx="518863" cy="663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79"/>
                  </a:moveTo>
                  <a:cubicBezTo>
                    <a:pt x="21600" y="7696"/>
                    <a:pt x="11929" y="4224"/>
                    <a:pt x="0" y="4224"/>
                  </a:cubicBezTo>
                  <a:lnTo>
                    <a:pt x="0" y="0"/>
                  </a:lnTo>
                  <a:cubicBezTo>
                    <a:pt x="11929" y="0"/>
                    <a:pt x="21600" y="3472"/>
                    <a:pt x="21600" y="7755"/>
                  </a:cubicBezTo>
                  <a:lnTo>
                    <a:pt x="21600" y="11979"/>
                  </a:lnTo>
                  <a:cubicBezTo>
                    <a:pt x="21600" y="15515"/>
                    <a:pt x="14937" y="18604"/>
                    <a:pt x="5400" y="19488"/>
                  </a:cubicBezTo>
                  <a:lnTo>
                    <a:pt x="5400" y="21600"/>
                  </a:lnTo>
                  <a:lnTo>
                    <a:pt x="0" y="17622"/>
                  </a:lnTo>
                  <a:lnTo>
                    <a:pt x="5400" y="13152"/>
                  </a:lnTo>
                  <a:lnTo>
                    <a:pt x="5400" y="15264"/>
                  </a:lnTo>
                  <a:lnTo>
                    <a:pt x="5400" y="15264"/>
                  </a:lnTo>
                  <a:cubicBezTo>
                    <a:pt x="12835" y="14575"/>
                    <a:pt x="18692" y="12520"/>
                    <a:pt x="20784" y="9867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46" name="Group"/>
          <p:cNvGrpSpPr/>
          <p:nvPr/>
        </p:nvGrpSpPr>
        <p:grpSpPr>
          <a:xfrm>
            <a:off x="3702578" y="4028326"/>
            <a:ext cx="575747" cy="706732"/>
            <a:chOff x="0" y="0"/>
            <a:chExt cx="575746" cy="706730"/>
          </a:xfrm>
        </p:grpSpPr>
        <p:sp>
          <p:nvSpPr>
            <p:cNvPr id="143" name="Shape"/>
            <p:cNvSpPr/>
            <p:nvPr/>
          </p:nvSpPr>
          <p:spPr>
            <a:xfrm rot="10494907">
              <a:off x="28375" y="21694"/>
              <a:ext cx="518997" cy="663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9" h="21600" extrusionOk="0">
                  <a:moveTo>
                    <a:pt x="0" y="17622"/>
                  </a:moveTo>
                  <a:lnTo>
                    <a:pt x="4853" y="13152"/>
                  </a:lnTo>
                  <a:lnTo>
                    <a:pt x="4853" y="15264"/>
                  </a:lnTo>
                  <a:lnTo>
                    <a:pt x="4853" y="15264"/>
                  </a:lnTo>
                  <a:cubicBezTo>
                    <a:pt x="11536" y="14575"/>
                    <a:pt x="16801" y="12520"/>
                    <a:pt x="18680" y="9867"/>
                  </a:cubicBezTo>
                  <a:cubicBezTo>
                    <a:pt x="21600" y="13988"/>
                    <a:pt x="15604" y="18275"/>
                    <a:pt x="5287" y="19441"/>
                  </a:cubicBezTo>
                  <a:cubicBezTo>
                    <a:pt x="5143" y="19458"/>
                    <a:pt x="4998" y="19473"/>
                    <a:pt x="4853" y="19488"/>
                  </a:cubicBezTo>
                  <a:lnTo>
                    <a:pt x="4853" y="21600"/>
                  </a:lnTo>
                  <a:close/>
                  <a:moveTo>
                    <a:pt x="19414" y="11979"/>
                  </a:moveTo>
                  <a:cubicBezTo>
                    <a:pt x="19414" y="7696"/>
                    <a:pt x="10722" y="4224"/>
                    <a:pt x="0" y="4224"/>
                  </a:cubicBezTo>
                  <a:lnTo>
                    <a:pt x="0" y="0"/>
                  </a:lnTo>
                  <a:cubicBezTo>
                    <a:pt x="10722" y="0"/>
                    <a:pt x="19414" y="3472"/>
                    <a:pt x="19414" y="775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4" name="Shape"/>
            <p:cNvSpPr/>
            <p:nvPr/>
          </p:nvSpPr>
          <p:spPr>
            <a:xfrm rot="10494907">
              <a:off x="41601" y="316568"/>
              <a:ext cx="518864" cy="367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3877"/>
                    <a:pt x="11929" y="7616"/>
                    <a:pt x="0" y="7616"/>
                  </a:cubicBezTo>
                  <a:lnTo>
                    <a:pt x="0" y="0"/>
                  </a:lnTo>
                  <a:cubicBezTo>
                    <a:pt x="11929" y="0"/>
                    <a:pt x="21600" y="6261"/>
                    <a:pt x="21600" y="1398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5" name="Line"/>
            <p:cNvSpPr/>
            <p:nvPr/>
          </p:nvSpPr>
          <p:spPr>
            <a:xfrm rot="10494907">
              <a:off x="28507" y="21688"/>
              <a:ext cx="518864" cy="663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79"/>
                  </a:moveTo>
                  <a:cubicBezTo>
                    <a:pt x="21600" y="7696"/>
                    <a:pt x="11929" y="4224"/>
                    <a:pt x="0" y="4224"/>
                  </a:cubicBezTo>
                  <a:lnTo>
                    <a:pt x="0" y="0"/>
                  </a:lnTo>
                  <a:cubicBezTo>
                    <a:pt x="11929" y="0"/>
                    <a:pt x="21600" y="3472"/>
                    <a:pt x="21600" y="7755"/>
                  </a:cubicBezTo>
                  <a:lnTo>
                    <a:pt x="21600" y="11979"/>
                  </a:lnTo>
                  <a:cubicBezTo>
                    <a:pt x="21600" y="15515"/>
                    <a:pt x="14937" y="18604"/>
                    <a:pt x="5400" y="19488"/>
                  </a:cubicBezTo>
                  <a:lnTo>
                    <a:pt x="5400" y="21600"/>
                  </a:lnTo>
                  <a:lnTo>
                    <a:pt x="0" y="17622"/>
                  </a:lnTo>
                  <a:lnTo>
                    <a:pt x="5400" y="13152"/>
                  </a:lnTo>
                  <a:lnTo>
                    <a:pt x="5400" y="15264"/>
                  </a:lnTo>
                  <a:lnTo>
                    <a:pt x="5400" y="15264"/>
                  </a:lnTo>
                  <a:cubicBezTo>
                    <a:pt x="12835" y="14575"/>
                    <a:pt x="18692" y="12520"/>
                    <a:pt x="20784" y="9867"/>
                  </a:cubicBezTo>
                </a:path>
              </a:pathLst>
            </a:cu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47" name="AUGSU"/>
          <p:cNvSpPr txBox="1"/>
          <p:nvPr/>
        </p:nvSpPr>
        <p:spPr>
          <a:xfrm>
            <a:off x="3778976" y="6114459"/>
            <a:ext cx="91707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t>AUGSU</a:t>
            </a:r>
          </a:p>
        </p:txBody>
      </p:sp>
      <p:sp>
        <p:nvSpPr>
          <p:cNvPr id="148" name="Social Media"/>
          <p:cNvSpPr txBox="1"/>
          <p:nvPr/>
        </p:nvSpPr>
        <p:spPr>
          <a:xfrm>
            <a:off x="4660934" y="5897457"/>
            <a:ext cx="141289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dirty="0"/>
              <a:t>Social Media</a:t>
            </a:r>
          </a:p>
        </p:txBody>
      </p:sp>
      <p:sp>
        <p:nvSpPr>
          <p:cNvPr id="178" name="Connection Line"/>
          <p:cNvSpPr/>
          <p:nvPr/>
        </p:nvSpPr>
        <p:spPr>
          <a:xfrm>
            <a:off x="4351959" y="5595000"/>
            <a:ext cx="320622" cy="519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79" name="Connection Line"/>
          <p:cNvSpPr/>
          <p:nvPr/>
        </p:nvSpPr>
        <p:spPr>
          <a:xfrm>
            <a:off x="4987293" y="5595000"/>
            <a:ext cx="235635" cy="302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51" name="Faculty of Graduate Studies"/>
          <p:cNvSpPr txBox="1"/>
          <p:nvPr/>
        </p:nvSpPr>
        <p:spPr>
          <a:xfrm>
            <a:off x="465901" y="1149125"/>
            <a:ext cx="224398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Faculty of Graduate Studies </a:t>
            </a:r>
          </a:p>
        </p:txBody>
      </p:sp>
      <p:sp>
        <p:nvSpPr>
          <p:cNvPr id="152" name="Library"/>
          <p:cNvSpPr txBox="1"/>
          <p:nvPr/>
        </p:nvSpPr>
        <p:spPr>
          <a:xfrm>
            <a:off x="6629563" y="1207266"/>
            <a:ext cx="80288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Library</a:t>
            </a:r>
          </a:p>
        </p:txBody>
      </p:sp>
      <p:sp>
        <p:nvSpPr>
          <p:cNvPr id="153" name="Office of the Registrar"/>
          <p:cNvSpPr txBox="1"/>
          <p:nvPr/>
        </p:nvSpPr>
        <p:spPr>
          <a:xfrm>
            <a:off x="4825051" y="412706"/>
            <a:ext cx="149958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Office of the Registrar</a:t>
            </a:r>
          </a:p>
        </p:txBody>
      </p:sp>
      <p:sp>
        <p:nvSpPr>
          <p:cNvPr id="180" name="Connection Line"/>
          <p:cNvSpPr/>
          <p:nvPr/>
        </p:nvSpPr>
        <p:spPr>
          <a:xfrm>
            <a:off x="5199082" y="1578106"/>
            <a:ext cx="1841816" cy="1545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81" name="Connection Line"/>
          <p:cNvSpPr/>
          <p:nvPr/>
        </p:nvSpPr>
        <p:spPr>
          <a:xfrm>
            <a:off x="4914583" y="1062946"/>
            <a:ext cx="652199" cy="2060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82" name="Connection Line"/>
          <p:cNvSpPr/>
          <p:nvPr/>
        </p:nvSpPr>
        <p:spPr>
          <a:xfrm>
            <a:off x="3778976" y="1333179"/>
            <a:ext cx="791161" cy="1790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83" name="Connection Line"/>
          <p:cNvSpPr/>
          <p:nvPr/>
        </p:nvSpPr>
        <p:spPr>
          <a:xfrm>
            <a:off x="2164645" y="3170051"/>
            <a:ext cx="1777567" cy="187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58" name="Research Centre"/>
          <p:cNvSpPr txBox="1"/>
          <p:nvPr/>
        </p:nvSpPr>
        <p:spPr>
          <a:xfrm>
            <a:off x="2852138" y="589791"/>
            <a:ext cx="146681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Research </a:t>
            </a:r>
            <a:r>
              <a:rPr lang="en-US" dirty="0"/>
              <a:t>Office</a:t>
            </a:r>
            <a:endParaRPr dirty="0"/>
          </a:p>
        </p:txBody>
      </p:sp>
      <p:sp>
        <p:nvSpPr>
          <p:cNvPr id="184" name="Connection Line"/>
          <p:cNvSpPr/>
          <p:nvPr/>
        </p:nvSpPr>
        <p:spPr>
          <a:xfrm>
            <a:off x="5681317" y="2647044"/>
            <a:ext cx="1631759" cy="523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160" name="ED000083.png" descr="ED00008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611" y="5012039"/>
            <a:ext cx="767610" cy="7151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Group"/>
          <p:cNvGrpSpPr/>
          <p:nvPr/>
        </p:nvGrpSpPr>
        <p:grpSpPr>
          <a:xfrm>
            <a:off x="751190" y="5676898"/>
            <a:ext cx="1541004" cy="650241"/>
            <a:chOff x="0" y="0"/>
            <a:chExt cx="1541003" cy="650240"/>
          </a:xfrm>
        </p:grpSpPr>
        <p:sp>
          <p:nvSpPr>
            <p:cNvPr id="161" name="Rectangle"/>
            <p:cNvSpPr/>
            <p:nvPr/>
          </p:nvSpPr>
          <p:spPr>
            <a:xfrm>
              <a:off x="0" y="25589"/>
              <a:ext cx="1541004" cy="599061"/>
            </a:xfrm>
            <a:prstGeom prst="rect">
              <a:avLst/>
            </a:prstGeom>
            <a:solidFill>
              <a:srgbClr val="0000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Graduate Application"/>
            <p:cNvSpPr txBox="1"/>
            <p:nvPr/>
          </p:nvSpPr>
          <p:spPr>
            <a:xfrm>
              <a:off x="0" y="0"/>
              <a:ext cx="1541004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Graduate Application</a:t>
              </a:r>
            </a:p>
          </p:txBody>
        </p:sp>
      </p:grpSp>
      <p:sp>
        <p:nvSpPr>
          <p:cNvPr id="185" name="Connection Line"/>
          <p:cNvSpPr/>
          <p:nvPr/>
        </p:nvSpPr>
        <p:spPr>
          <a:xfrm>
            <a:off x="1521691" y="4706699"/>
            <a:ext cx="1" cy="97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h="21600" extrusionOk="0">
                <a:moveTo>
                  <a:pt x="0" y="21600"/>
                </a:moveTo>
                <a:cubicBezTo>
                  <a:pt x="0" y="14400"/>
                  <a:pt x="0" y="7200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166" name="j0289528.jpg" descr="j028952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635" y="3967008"/>
            <a:ext cx="635844" cy="845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8.png" descr="image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634" y="5105358"/>
            <a:ext cx="726117" cy="54179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Faculty of Science and Technology"/>
          <p:cNvSpPr txBox="1"/>
          <p:nvPr/>
        </p:nvSpPr>
        <p:spPr>
          <a:xfrm>
            <a:off x="623980" y="2712813"/>
            <a:ext cx="1533576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Faculty of Science and Technology</a:t>
            </a:r>
          </a:p>
        </p:txBody>
      </p:sp>
      <p:sp>
        <p:nvSpPr>
          <p:cNvPr id="170" name="Athabasca Landing"/>
          <p:cNvSpPr txBox="1"/>
          <p:nvPr/>
        </p:nvSpPr>
        <p:spPr>
          <a:xfrm>
            <a:off x="7507611" y="2228531"/>
            <a:ext cx="132343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chemeClr val="accent1">
                    <a:satOff val="-4409"/>
                    <a:lumOff val="-10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Athabasca </a:t>
            </a:r>
            <a:endParaRPr lang="en-US" dirty="0"/>
          </a:p>
          <a:p>
            <a:r>
              <a:rPr dirty="0"/>
              <a:t>Landing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760" y="1742774"/>
            <a:ext cx="2427898" cy="143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1189" y="6071323"/>
            <a:ext cx="889001" cy="12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tudents with disabilities"/>
          <p:cNvSpPr txBox="1">
            <a:spLocks noGrp="1"/>
          </p:cNvSpPr>
          <p:nvPr>
            <p:ph type="title"/>
          </p:nvPr>
        </p:nvSpPr>
        <p:spPr>
          <a:xfrm>
            <a:off x="457200" y="120098"/>
            <a:ext cx="8229600" cy="4471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20623"/>
            <a:r>
              <a:rPr lang="en-US" sz="3588" dirty="0">
                <a:solidFill>
                  <a:srgbClr val="0000FF"/>
                </a:solidFill>
              </a:rPr>
              <a:t>Accessibility Services</a:t>
            </a:r>
            <a:endParaRPr sz="3588" dirty="0">
              <a:solidFill>
                <a:srgbClr val="0000FF"/>
              </a:solidFill>
            </a:endParaRPr>
          </a:p>
        </p:txBody>
      </p:sp>
      <p:sp>
        <p:nvSpPr>
          <p:cNvPr id="310" name="http://asd.athabascau.ca/"/>
          <p:cNvSpPr txBox="1"/>
          <p:nvPr/>
        </p:nvSpPr>
        <p:spPr>
          <a:xfrm>
            <a:off x="987840" y="6363582"/>
            <a:ext cx="74693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>
                <a:hlinkClick r:id="rId3"/>
              </a:rPr>
              <a:t>https://www.athabascau.ca/support-services/accessibility-services/index.html</a:t>
            </a:r>
            <a:r>
              <a:rPr lang="en-CA" dirty="0"/>
              <a:t>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1E3E7-54AC-8EBE-CE23-7D0E3B36F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108" y="539957"/>
            <a:ext cx="5751048" cy="57510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ome useful Landing grou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0623"/>
            <a:r>
              <a:rPr sz="3588" dirty="0">
                <a:solidFill>
                  <a:srgbClr val="0000FF"/>
                </a:solidFill>
              </a:rPr>
              <a:t>Some </a:t>
            </a:r>
            <a:r>
              <a:rPr lang="en-US" sz="3588" dirty="0">
                <a:solidFill>
                  <a:srgbClr val="0000FF"/>
                </a:solidFill>
              </a:rPr>
              <a:t>U</a:t>
            </a:r>
            <a:r>
              <a:rPr sz="3588" dirty="0">
                <a:solidFill>
                  <a:srgbClr val="0000FF"/>
                </a:solidFill>
              </a:rPr>
              <a:t>seful Landing </a:t>
            </a:r>
            <a:r>
              <a:rPr lang="en-US" sz="3588" dirty="0">
                <a:solidFill>
                  <a:srgbClr val="0000FF"/>
                </a:solidFill>
              </a:rPr>
              <a:t>G</a:t>
            </a:r>
            <a:r>
              <a:rPr sz="3588" dirty="0">
                <a:solidFill>
                  <a:srgbClr val="0000FF"/>
                </a:solidFill>
              </a:rPr>
              <a:t>roups</a:t>
            </a:r>
          </a:p>
        </p:txBody>
      </p:sp>
      <p:sp>
        <p:nvSpPr>
          <p:cNvPr id="313" name="AU Graduate Students Association:…"/>
          <p:cNvSpPr txBox="1"/>
          <p:nvPr/>
        </p:nvSpPr>
        <p:spPr>
          <a:xfrm>
            <a:off x="241810" y="2850863"/>
            <a:ext cx="589537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AU Graduate Students Association:</a:t>
            </a:r>
          </a:p>
          <a:p>
            <a:r>
              <a:rPr dirty="0">
                <a:hlinkClick r:id="rId2"/>
              </a:rPr>
              <a:t>https://landing.athabascau.ca/groups/profile/15119/augsa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315" name="SCIS…"/>
          <p:cNvSpPr txBox="1"/>
          <p:nvPr/>
        </p:nvSpPr>
        <p:spPr>
          <a:xfrm>
            <a:off x="269434" y="1736313"/>
            <a:ext cx="566622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SCIS</a:t>
            </a:r>
          </a:p>
          <a:p>
            <a:r>
              <a:rPr dirty="0">
                <a:hlinkClick r:id="rId3"/>
              </a:rPr>
              <a:t>https://landing.athabascau.ca/groups/profile/11704/scis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316" name="Programming and Problem Solving…"/>
          <p:cNvSpPr txBox="1"/>
          <p:nvPr/>
        </p:nvSpPr>
        <p:spPr>
          <a:xfrm>
            <a:off x="322931" y="5141143"/>
            <a:ext cx="832581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Programming and Problem Solving</a:t>
            </a:r>
          </a:p>
          <a:p>
            <a:r>
              <a:rPr dirty="0">
                <a:hlinkClick r:id="rId4"/>
              </a:rPr>
              <a:t>https://landing.athabascau.ca/groups/profile/40571</a:t>
            </a:r>
            <a:r>
              <a:rPr>
                <a:hlinkClick r:id="rId4"/>
              </a:rPr>
              <a:t>/programming-problem-solving</a:t>
            </a:r>
            <a:r>
              <a:rPr lang="en-US"/>
              <a:t> </a:t>
            </a:r>
            <a:endParaRPr dirty="0"/>
          </a:p>
        </p:txBody>
      </p:sp>
      <p:pic>
        <p:nvPicPr>
          <p:cNvPr id="317" name="logobig.png" descr="logobi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745" y="1660692"/>
            <a:ext cx="1893809" cy="18523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 Graduate Students Association:…">
            <a:extLst>
              <a:ext uri="{FF2B5EF4-FFF2-40B4-BE49-F238E27FC236}">
                <a16:creationId xmlns:a16="http://schemas.microsoft.com/office/drawing/2014/main" id="{A6DFAA11-7C08-4B45-468F-4A88314F1C2E}"/>
              </a:ext>
            </a:extLst>
          </p:cNvPr>
          <p:cNvSpPr txBox="1"/>
          <p:nvPr/>
        </p:nvSpPr>
        <p:spPr>
          <a:xfrm>
            <a:off x="269434" y="3965413"/>
            <a:ext cx="747896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r>
              <a:rPr lang="en-US" dirty="0"/>
              <a:t>SCIS Graduate Students</a:t>
            </a:r>
            <a:endParaRPr dirty="0"/>
          </a:p>
          <a:p>
            <a:r>
              <a:rPr lang="en-CA" dirty="0">
                <a:hlinkClick r:id="rId6"/>
              </a:rPr>
              <a:t>https://landing.athabascau.ca/groups/profile/2101501/scis-graduate-students</a:t>
            </a:r>
            <a:r>
              <a:rPr lang="en-CA" dirty="0"/>
              <a:t> 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Any 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20623"/>
            <a:r>
              <a:rPr sz="3588" dirty="0">
                <a:solidFill>
                  <a:srgbClr val="0000FF"/>
                </a:solidFill>
              </a:rPr>
              <a:t>Any questions?</a:t>
            </a:r>
          </a:p>
        </p:txBody>
      </p:sp>
      <p:pic>
        <p:nvPicPr>
          <p:cNvPr id="326" name="C:\Users\Oscar\AppData\Local\Microsoft\Windows\Temporary Internet Files\Content.IE5\5UAE6EZU\MC900105218[1].wmf" descr="C:\Users\Oscar\AppData\Local\Microsoft\Windows\Temporary Internet Files\Content.IE5\5UAE6EZU\MC900105218[1]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82675"/>
            <a:ext cx="2952328" cy="340640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jond@athabascau.ca…"/>
          <p:cNvSpPr txBox="1"/>
          <p:nvPr/>
        </p:nvSpPr>
        <p:spPr>
          <a:xfrm>
            <a:off x="4973855" y="3005167"/>
            <a:ext cx="295232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dirty="0"/>
              <a:t>Dr. Dunwei Wen (Chair, SCIS)</a:t>
            </a:r>
          </a:p>
          <a:p>
            <a:r>
              <a:rPr lang="en-US" dirty="0">
                <a:hlinkClick r:id="rId3"/>
              </a:rPr>
              <a:t>dunweiw</a:t>
            </a:r>
            <a:r>
              <a:rPr dirty="0">
                <a:hlinkClick r:id="rId3"/>
              </a:rPr>
              <a:t>@athabascau.ca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ST Contact and AU Technical Serv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0623">
              <a:defRPr sz="3588">
                <a:solidFill>
                  <a:srgbClr val="0000FF"/>
                </a:solidFill>
              </a:defRPr>
            </a:lvl1pPr>
          </a:lstStyle>
          <a:p>
            <a:r>
              <a:rPr dirty="0"/>
              <a:t>FST Contact and AU Technical Services </a:t>
            </a:r>
          </a:p>
        </p:txBody>
      </p:sp>
      <p:sp>
        <p:nvSpPr>
          <p:cNvPr id="188" name="Hours: Mon – Fri, 8:30 am – 4:30 pm (MT)…"/>
          <p:cNvSpPr txBox="1">
            <a:spLocks noGrp="1"/>
          </p:cNvSpPr>
          <p:nvPr>
            <p:ph type="body" idx="1"/>
          </p:nvPr>
        </p:nvSpPr>
        <p:spPr>
          <a:xfrm>
            <a:off x="1029160" y="1519585"/>
            <a:ext cx="7262584" cy="4525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sz="2400" dirty="0"/>
              <a:t>Hours: Mon – Fri, 8:30 am – 4:30 pm (MT)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endParaRPr lang="en-US" sz="24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sz="2400" dirty="0"/>
              <a:t>Phone: 1-855-362-2870</a:t>
            </a:r>
            <a:r>
              <a:rPr lang="en-CA" sz="2400" dirty="0"/>
              <a:t> 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CA" sz="2400" dirty="0"/>
              <a:t>Fax: 	(780) 675-6148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CA" sz="2400" dirty="0"/>
              <a:t>Email: </a:t>
            </a:r>
            <a:r>
              <a:rPr sz="2000"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</a:rPr>
              <a:t>fst_grad_success@athabascau.ca</a:t>
            </a:r>
            <a:endParaRPr sz="2000" b="1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+mn-lt"/>
              <a:hlinkClick r:id="rId2"/>
            </a:endParaRP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endParaRPr lang="en-US" sz="2400" b="1" dirty="0">
              <a:latin typeface="+mn-lt"/>
              <a:ea typeface="+mn-ea"/>
              <a:cs typeface="+mn-cs"/>
              <a:sym typeface="Helvetica"/>
            </a:endParaRP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sz="2400" b="1" dirty="0">
                <a:latin typeface="+mn-lt"/>
                <a:ea typeface="+mn-ea"/>
                <a:cs typeface="+mn-cs"/>
                <a:sym typeface="Helvetica"/>
              </a:rPr>
              <a:t>For issues related to your access to the AU systems,</a:t>
            </a:r>
            <a:r>
              <a:rPr sz="2400" dirty="0"/>
              <a:t> including Moodle and </a:t>
            </a:r>
            <a:r>
              <a:rPr sz="2400" dirty="0" err="1"/>
              <a:t>myAU</a:t>
            </a:r>
            <a:r>
              <a:rPr lang="en-US" sz="2400" dirty="0"/>
              <a:t> (IT Help Desk Website)</a:t>
            </a:r>
            <a:r>
              <a:rPr sz="2400" dirty="0"/>
              <a:t>:</a:t>
            </a:r>
            <a:r>
              <a:rPr lang="en-CA" sz="2400" dirty="0"/>
              <a:t> </a:t>
            </a:r>
            <a:r>
              <a:rPr lang="en-CA" sz="2000"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hlinkClick r:id="rId3"/>
              </a:rPr>
              <a:t>https://www.athabascau.ca/support-services/about/technical-support/</a:t>
            </a:r>
            <a:r>
              <a:rPr lang="en-CA" sz="2000"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89" name="57658751.png" descr="576587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802" y="5694979"/>
            <a:ext cx="2016799" cy="1163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chnical and Administrative"/>
          <p:cNvSpPr txBox="1">
            <a:spLocks noGrp="1"/>
          </p:cNvSpPr>
          <p:nvPr>
            <p:ph type="title"/>
          </p:nvPr>
        </p:nvSpPr>
        <p:spPr>
          <a:xfrm>
            <a:off x="457200" y="260827"/>
            <a:ext cx="8229600" cy="56168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70331">
              <a:defRPr sz="3159">
                <a:solidFill>
                  <a:srgbClr val="3366FF"/>
                </a:solidFill>
              </a:defRPr>
            </a:lvl1pPr>
          </a:lstStyle>
          <a:p>
            <a:pPr defTabSz="420623"/>
            <a:r>
              <a:rPr sz="3588" dirty="0">
                <a:solidFill>
                  <a:srgbClr val="0000FF"/>
                </a:solidFill>
              </a:rPr>
              <a:t>Administrative</a:t>
            </a:r>
            <a:r>
              <a:rPr lang="en-US" sz="3588" dirty="0">
                <a:solidFill>
                  <a:srgbClr val="0000FF"/>
                </a:solidFill>
              </a:rPr>
              <a:t> and Technical Support</a:t>
            </a:r>
            <a:endParaRPr sz="3588" dirty="0">
              <a:solidFill>
                <a:srgbClr val="0000FF"/>
              </a:solidFill>
            </a:endParaRPr>
          </a:p>
        </p:txBody>
      </p:sp>
      <p:sp>
        <p:nvSpPr>
          <p:cNvPr id="192" name="MScIS…"/>
          <p:cNvSpPr txBox="1"/>
          <p:nvPr/>
        </p:nvSpPr>
        <p:spPr>
          <a:xfrm>
            <a:off x="1314368" y="922999"/>
            <a:ext cx="6489104" cy="461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 u="sng"/>
            </a:pPr>
            <a:r>
              <a:rPr lang="en-US" sz="2000" b="1" dirty="0"/>
              <a:t>SCIS (</a:t>
            </a:r>
            <a:r>
              <a:rPr sz="2000" b="1" dirty="0"/>
              <a:t>MSc</a:t>
            </a:r>
            <a:r>
              <a:rPr lang="en-US" sz="2000" b="1" dirty="0"/>
              <a:t> </a:t>
            </a:r>
            <a:r>
              <a:rPr sz="2000" b="1" dirty="0"/>
              <a:t>IS</a:t>
            </a:r>
            <a:r>
              <a:rPr lang="en-US" sz="2000" b="1" dirty="0"/>
              <a:t>, GC DA, GC IS, and GC ITM)</a:t>
            </a:r>
          </a:p>
          <a:p>
            <a:pPr>
              <a:defRPr sz="1600" u="sng"/>
            </a:pPr>
            <a:endParaRPr dirty="0"/>
          </a:p>
          <a:p>
            <a:pPr>
              <a:defRPr sz="16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Linda Gray</a:t>
            </a:r>
          </a:p>
          <a:p>
            <a:pPr>
              <a:defRPr sz="1600"/>
            </a:pPr>
            <a:r>
              <a:rPr dirty="0"/>
              <a:t>Administrative Assistant and Program Advisor</a:t>
            </a:r>
            <a:endParaRPr lang="en-US" dirty="0"/>
          </a:p>
          <a:p>
            <a:pPr>
              <a:spcBef>
                <a:spcPts val="600"/>
              </a:spcBef>
              <a:defRPr sz="1600"/>
            </a:pPr>
            <a:endParaRPr lang="en-CA" b="1" dirty="0"/>
          </a:p>
          <a:p>
            <a:pPr>
              <a:defRPr sz="1600" b="1">
                <a:latin typeface="+mn-lt"/>
                <a:ea typeface="+mn-ea"/>
                <a:cs typeface="+mn-cs"/>
                <a:sym typeface="Helvetica"/>
              </a:defRPr>
            </a:pPr>
            <a:r>
              <a:rPr lang="en-CA" sz="1600" b="1" dirty="0">
                <a:latin typeface="+mn-lt"/>
                <a:ea typeface="+mn-ea"/>
                <a:cs typeface="+mn-cs"/>
              </a:rPr>
              <a:t>Paula Stiles</a:t>
            </a:r>
          </a:p>
          <a:p>
            <a:pPr>
              <a:defRPr sz="1600"/>
            </a:pPr>
            <a:r>
              <a:rPr lang="en-US" dirty="0"/>
              <a:t>Graduate Student Support and Advising Specialist</a:t>
            </a:r>
            <a:endParaRPr lang="en-CA" u="sng" dirty="0"/>
          </a:p>
          <a:p>
            <a:pPr>
              <a:spcBef>
                <a:spcPts val="600"/>
              </a:spcBef>
              <a:defRPr sz="1600" u="sng"/>
            </a:pPr>
            <a:endParaRPr lang="en-US" dirty="0"/>
          </a:p>
          <a:p>
            <a:pPr>
              <a:spcBef>
                <a:spcPts val="600"/>
              </a:spcBef>
              <a:defRPr sz="1600" u="sng"/>
            </a:pPr>
            <a:endParaRPr lang="en-US" dirty="0"/>
          </a:p>
          <a:p>
            <a:pPr>
              <a:spcBef>
                <a:spcPts val="600"/>
              </a:spcBef>
              <a:defRPr sz="1600" u="sng"/>
            </a:pPr>
            <a:r>
              <a:rPr lang="en-US" sz="2000" b="1" dirty="0"/>
              <a:t>Architecture (Graduate Diploma in Architecture)</a:t>
            </a:r>
          </a:p>
          <a:p>
            <a:pPr>
              <a:spcBef>
                <a:spcPts val="600"/>
              </a:spcBef>
              <a:defRPr sz="1600" u="sng"/>
            </a:pPr>
            <a:endParaRPr lang="en-US" dirty="0"/>
          </a:p>
          <a:p>
            <a:pPr>
              <a:defRPr sz="1600" b="1">
                <a:latin typeface="+mn-lt"/>
                <a:ea typeface="+mn-ea"/>
                <a:cs typeface="+mn-cs"/>
                <a:sym typeface="Helvetica"/>
              </a:defRPr>
            </a:pPr>
            <a:r>
              <a:rPr sz="1600" b="1" dirty="0"/>
              <a:t>Carole</a:t>
            </a:r>
            <a:r>
              <a:rPr dirty="0"/>
              <a:t> Mason</a:t>
            </a:r>
            <a:br>
              <a:rPr b="0" dirty="0">
                <a:latin typeface="+mj-lt"/>
                <a:ea typeface="+mj-ea"/>
                <a:cs typeface="+mj-cs"/>
                <a:sym typeface="Calibri"/>
              </a:rPr>
            </a:br>
            <a:r>
              <a:rPr b="0" dirty="0">
                <a:latin typeface="+mj-lt"/>
                <a:ea typeface="+mj-ea"/>
                <a:cs typeface="+mj-cs"/>
                <a:sym typeface="Calibri"/>
              </a:rPr>
              <a:t>Program Administrator</a:t>
            </a:r>
            <a:endParaRPr lang="en-US" b="0" dirty="0">
              <a:latin typeface="+mj-lt"/>
              <a:ea typeface="+mj-ea"/>
              <a:cs typeface="+mj-cs"/>
              <a:sym typeface="Calibri"/>
            </a:endParaRPr>
          </a:p>
          <a:p>
            <a:pPr>
              <a:defRPr sz="1600" b="1">
                <a:latin typeface="+mn-lt"/>
                <a:ea typeface="+mn-ea"/>
                <a:cs typeface="+mn-cs"/>
                <a:sym typeface="Helvetica"/>
              </a:defRPr>
            </a:pPr>
            <a:endParaRPr b="0" dirty="0">
              <a:latin typeface="+mj-lt"/>
              <a:ea typeface="+mj-ea"/>
              <a:cs typeface="+mj-cs"/>
              <a:sym typeface="Calibri"/>
            </a:endParaRPr>
          </a:p>
          <a:p>
            <a:pPr>
              <a:spcBef>
                <a:spcPts val="600"/>
              </a:spcBef>
              <a:defRPr sz="1600" b="1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Emma Lowry</a:t>
            </a:r>
          </a:p>
          <a:p>
            <a:pPr>
              <a:defRPr sz="1600"/>
            </a:pPr>
            <a:r>
              <a:rPr dirty="0"/>
              <a:t>Student Support and Advising Specialist</a:t>
            </a:r>
            <a:endParaRPr lang="en-US" dirty="0"/>
          </a:p>
        </p:txBody>
      </p:sp>
      <p:pic>
        <p:nvPicPr>
          <p:cNvPr id="193" name="lindag.jpg" descr="lind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636" y="1249613"/>
            <a:ext cx="1094490" cy="91530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A6CD5A-0FC8-4C8C-8B9B-BF945827E68D}"/>
              </a:ext>
            </a:extLst>
          </p:cNvPr>
          <p:cNvSpPr/>
          <p:nvPr/>
        </p:nvSpPr>
        <p:spPr>
          <a:xfrm>
            <a:off x="2101448" y="5913055"/>
            <a:ext cx="4370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b="1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</a:rPr>
              <a:t>fst_grad_success@athabascau.ca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35FC833-27BA-66D2-594D-43A35BCD3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36" y="2422995"/>
            <a:ext cx="928557" cy="9655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ST"/>
          <p:cNvSpPr txBox="1">
            <a:spLocks noGrp="1"/>
          </p:cNvSpPr>
          <p:nvPr>
            <p:ph type="title"/>
          </p:nvPr>
        </p:nvSpPr>
        <p:spPr>
          <a:xfrm>
            <a:off x="230819" y="274638"/>
            <a:ext cx="861134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20623"/>
            <a:r>
              <a:rPr lang="en-US" sz="3588" dirty="0">
                <a:solidFill>
                  <a:srgbClr val="0000FF"/>
                </a:solidFill>
              </a:rPr>
              <a:t>Faculty of Science and Technology (</a:t>
            </a:r>
            <a:r>
              <a:rPr sz="3588" dirty="0">
                <a:solidFill>
                  <a:srgbClr val="0000FF"/>
                </a:solidFill>
              </a:rPr>
              <a:t>FST</a:t>
            </a:r>
            <a:r>
              <a:rPr lang="en-US" sz="3588" dirty="0">
                <a:solidFill>
                  <a:srgbClr val="0000FF"/>
                </a:solidFill>
              </a:rPr>
              <a:t>)</a:t>
            </a:r>
            <a:endParaRPr sz="3588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0C1BC-8268-C809-D060-C277674DE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95" y="1364768"/>
            <a:ext cx="7694676" cy="4728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845632-45BC-3894-EBF2-68B4E6DFA445}"/>
              </a:ext>
            </a:extLst>
          </p:cNvPr>
          <p:cNvSpPr txBox="1"/>
          <p:nvPr/>
        </p:nvSpPr>
        <p:spPr>
          <a:xfrm>
            <a:off x="1580606" y="6225977"/>
            <a:ext cx="5943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  <a:hlinkClick r:id="rId3"/>
              </a:rPr>
              <a:t>https://www.athabascau.ca/science-and-technology/</a:t>
            </a:r>
            <a:r>
              <a:rPr kumimoji="0" lang="en-C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aculty in Computing and Information Systems"/>
          <p:cNvSpPr txBox="1">
            <a:spLocks noGrp="1"/>
          </p:cNvSpPr>
          <p:nvPr>
            <p:ph type="title"/>
          </p:nvPr>
        </p:nvSpPr>
        <p:spPr>
          <a:xfrm>
            <a:off x="251485" y="73922"/>
            <a:ext cx="8567164" cy="9144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70331">
              <a:defRPr sz="2916">
                <a:solidFill>
                  <a:srgbClr val="0000FF"/>
                </a:solidFill>
              </a:defRPr>
            </a:lvl1pPr>
          </a:lstStyle>
          <a:p>
            <a:r>
              <a:rPr dirty="0"/>
              <a:t>Faculty </a:t>
            </a:r>
            <a:r>
              <a:rPr lang="en-US" dirty="0"/>
              <a:t>in the </a:t>
            </a:r>
            <a:r>
              <a:rPr lang="en-US" i="1" dirty="0"/>
              <a:t>School of</a:t>
            </a:r>
            <a:r>
              <a:rPr i="1" dirty="0"/>
              <a:t> Computing </a:t>
            </a:r>
            <a:r>
              <a:rPr lang="en-US" i="1" dirty="0"/>
              <a:t>and</a:t>
            </a:r>
            <a:r>
              <a:rPr i="1" dirty="0"/>
              <a:t> Information Systems </a:t>
            </a:r>
          </a:p>
        </p:txBody>
      </p:sp>
      <p:pic>
        <p:nvPicPr>
          <p:cNvPr id="220" name="maigac.jpg" descr="maigac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09" y="4666573"/>
            <a:ext cx="1224000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xiaokunz.jpg" descr="xiaokunz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69" y="970127"/>
            <a:ext cx="1224000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mahmouda.jpg" descr="mahmouda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90528" y="4675163"/>
            <a:ext cx="1224000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harrisw.jpg" descr="harrisw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873235" y="980027"/>
            <a:ext cx="1442095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33.png" descr="image33.pn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458619" y="4667715"/>
            <a:ext cx="1224000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34.png" descr="image34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988654" y="2802673"/>
            <a:ext cx="1224000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 Shot 2015-11-28 at 4.03.17 PM.png" descr="Screen Shot 2015-11-28 at 4.03.17 PM.png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066871" y="2796364"/>
            <a:ext cx="1224000" cy="13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Ali"/>
          <p:cNvSpPr txBox="1"/>
          <p:nvPr/>
        </p:nvSpPr>
        <p:spPr>
          <a:xfrm>
            <a:off x="3922946" y="6072414"/>
            <a:ext cx="143235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sz="1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"/>
              </a:rPr>
              <a:t>Ali</a:t>
            </a:r>
            <a:r>
              <a:rPr lang="en-US" sz="1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Helvetica"/>
              </a:rPr>
              <a:t> Dewan</a:t>
            </a:r>
            <a:endParaRPr sz="1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234" name="Larbi"/>
          <p:cNvSpPr txBox="1"/>
          <p:nvPr/>
        </p:nvSpPr>
        <p:spPr>
          <a:xfrm>
            <a:off x="983622" y="2414375"/>
            <a:ext cx="119696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Larbi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Esmahi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Jon"/>
          <p:cNvSpPr txBox="1"/>
          <p:nvPr/>
        </p:nvSpPr>
        <p:spPr>
          <a:xfrm>
            <a:off x="5668270" y="2349030"/>
            <a:ext cx="81528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Dron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Maiga"/>
          <p:cNvSpPr txBox="1"/>
          <p:nvPr/>
        </p:nvSpPr>
        <p:spPr>
          <a:xfrm>
            <a:off x="7206578" y="6044713"/>
            <a:ext cx="113428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Maiga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Chang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Richard"/>
          <p:cNvSpPr txBox="1"/>
          <p:nvPr/>
        </p:nvSpPr>
        <p:spPr>
          <a:xfrm>
            <a:off x="3894804" y="4164364"/>
            <a:ext cx="150297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Richard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Huntrods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Harris"/>
          <p:cNvSpPr txBox="1"/>
          <p:nvPr/>
        </p:nvSpPr>
        <p:spPr>
          <a:xfrm>
            <a:off x="3982353" y="2364081"/>
            <a:ext cx="110542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Harris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Dunwei"/>
          <p:cNvSpPr txBox="1"/>
          <p:nvPr/>
        </p:nvSpPr>
        <p:spPr>
          <a:xfrm>
            <a:off x="2542711" y="2432350"/>
            <a:ext cx="108207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Dunwei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Wen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Sabine"/>
          <p:cNvSpPr txBox="1"/>
          <p:nvPr/>
        </p:nvSpPr>
        <p:spPr>
          <a:xfrm>
            <a:off x="2521234" y="4175948"/>
            <a:ext cx="105366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Sabine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Graf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Qing"/>
          <p:cNvSpPr txBox="1"/>
          <p:nvPr/>
        </p:nvSpPr>
        <p:spPr>
          <a:xfrm>
            <a:off x="1084132" y="6085010"/>
            <a:ext cx="82490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Xiaokun"/>
          <p:cNvSpPr txBox="1"/>
          <p:nvPr/>
        </p:nvSpPr>
        <p:spPr>
          <a:xfrm>
            <a:off x="6981960" y="2390194"/>
            <a:ext cx="12929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Xiaokun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Oscar"/>
          <p:cNvSpPr txBox="1"/>
          <p:nvPr/>
        </p:nvSpPr>
        <p:spPr>
          <a:xfrm>
            <a:off x="7215837" y="4159325"/>
            <a:ext cx="86658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Mahmoud"/>
          <p:cNvSpPr txBox="1"/>
          <p:nvPr/>
        </p:nvSpPr>
        <p:spPr>
          <a:xfrm>
            <a:off x="5504699" y="6056439"/>
            <a:ext cx="142282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Mahmoud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Abaza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Vive"/>
          <p:cNvSpPr txBox="1"/>
          <p:nvPr/>
        </p:nvSpPr>
        <p:spPr>
          <a:xfrm>
            <a:off x="5600909" y="4164364"/>
            <a:ext cx="104451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Kumar</a:t>
            </a:r>
          </a:p>
        </p:txBody>
      </p:sp>
      <p:sp>
        <p:nvSpPr>
          <p:cNvPr id="246" name="Terry"/>
          <p:cNvSpPr txBox="1"/>
          <p:nvPr/>
        </p:nvSpPr>
        <p:spPr>
          <a:xfrm>
            <a:off x="2491747" y="6085010"/>
            <a:ext cx="110703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Taylor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7" name="avatar.jpg" descr="avatar.jpg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502289" y="970296"/>
            <a:ext cx="1224000" cy="13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abine">
            <a:extLst>
              <a:ext uri="{FF2B5EF4-FFF2-40B4-BE49-F238E27FC236}">
                <a16:creationId xmlns:a16="http://schemas.microsoft.com/office/drawing/2014/main" id="{F430380F-007E-4E6C-8D75-46CA6D7F7A06}"/>
              </a:ext>
            </a:extLst>
          </p:cNvPr>
          <p:cNvSpPr txBox="1"/>
          <p:nvPr/>
        </p:nvSpPr>
        <p:spPr>
          <a:xfrm>
            <a:off x="918111" y="4171811"/>
            <a:ext cx="116426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Stella George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BD065-3946-45E8-81FE-EECAFC95FF3E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89" y="1003230"/>
            <a:ext cx="1224000" cy="1368000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DC37EC7-8783-493A-8973-0808879BEB3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86" y="2802673"/>
            <a:ext cx="1224000" cy="1368000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21A0678-9B30-4340-BF68-BBE94EE950E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67" y="2803811"/>
            <a:ext cx="1224000" cy="1368000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9EFC98B-A9A9-4C39-8E30-6591180091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1" y="2802673"/>
            <a:ext cx="1368000" cy="1368000"/>
          </a:xfrm>
          <a:prstGeom prst="rect">
            <a:avLst/>
          </a:prstGeom>
        </p:spPr>
      </p:pic>
      <p:pic>
        <p:nvPicPr>
          <p:cNvPr id="9" name="Picture 8" descr="A person wearing a uniform&#10;&#10;Description automatically generated">
            <a:extLst>
              <a:ext uri="{FF2B5EF4-FFF2-40B4-BE49-F238E27FC236}">
                <a16:creationId xmlns:a16="http://schemas.microsoft.com/office/drawing/2014/main" id="{BEE5DD07-A0F9-4037-886B-4870DD6215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9" y="1022194"/>
            <a:ext cx="1338563" cy="136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91A6C0-F175-4DA5-95D8-DD2A94FF5A31}"/>
              </a:ext>
            </a:extLst>
          </p:cNvPr>
          <p:cNvSpPr txBox="1"/>
          <p:nvPr/>
        </p:nvSpPr>
        <p:spPr>
          <a:xfrm>
            <a:off x="3288544" y="6398009"/>
            <a:ext cx="273392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dirty="0">
                <a:hlinkClick r:id="rId15"/>
              </a:rPr>
              <a:t>https://scis.athabascau.ca/</a:t>
            </a:r>
            <a:r>
              <a:rPr lang="en-CA" dirty="0"/>
              <a:t> </a:t>
            </a: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CC4A7B5-D797-4689-A8DA-354DB6BD6F3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47" y="4667715"/>
            <a:ext cx="1502975" cy="1400496"/>
          </a:xfrm>
          <a:prstGeom prst="rect">
            <a:avLst/>
          </a:prstGeom>
        </p:spPr>
      </p:pic>
      <p:pic>
        <p:nvPicPr>
          <p:cNvPr id="1026" name="Picture 2" descr="Qing Tan">
            <a:extLst>
              <a:ext uri="{FF2B5EF4-FFF2-40B4-BE49-F238E27FC236}">
                <a16:creationId xmlns:a16="http://schemas.microsoft.com/office/drawing/2014/main" id="{F471405E-1AA1-46E1-91A3-D9633F39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3" y="4667715"/>
            <a:ext cx="1170499" cy="14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420623"/>
            <a:r>
              <a:rPr lang="en-US" sz="3588" dirty="0">
                <a:solidFill>
                  <a:srgbClr val="0000FF"/>
                </a:solidFill>
              </a:rPr>
              <a:t>Faculty in </a:t>
            </a:r>
            <a:r>
              <a:rPr lang="en-US" sz="3588" i="1" dirty="0">
                <a:solidFill>
                  <a:srgbClr val="0000FF"/>
                </a:solidFill>
              </a:rPr>
              <a:t>RAIC Centre for Architecture</a:t>
            </a:r>
            <a:endParaRPr sz="3588" i="1" dirty="0">
              <a:solidFill>
                <a:srgbClr val="0000FF"/>
              </a:solidFill>
            </a:endParaRPr>
          </a:p>
        </p:txBody>
      </p:sp>
      <p:pic>
        <p:nvPicPr>
          <p:cNvPr id="215" name="Screen Shot 2015-11-30 at 1.06.52 PM.png" descr="Screen Shot 2015-11-30 at 1.06.52 PM.png"/>
          <p:cNvPicPr>
            <a:picLocks noChangeAspect="1"/>
          </p:cNvPicPr>
          <p:nvPr/>
        </p:nvPicPr>
        <p:blipFill rotWithShape="1">
          <a:blip r:embed="rId2"/>
          <a:srcRect t="51270"/>
          <a:stretch/>
        </p:blipFill>
        <p:spPr>
          <a:xfrm>
            <a:off x="202419" y="3250367"/>
            <a:ext cx="5666491" cy="334187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Prof. Douglas MacLeod"/>
          <p:cNvSpPr txBox="1"/>
          <p:nvPr/>
        </p:nvSpPr>
        <p:spPr>
          <a:xfrm>
            <a:off x="236129" y="1364429"/>
            <a:ext cx="259658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Douglas MacLeod</a:t>
            </a:r>
            <a:r>
              <a:rPr lang="en-US" dirty="0"/>
              <a:t> (Chair)</a:t>
            </a:r>
            <a:endParaRPr dirty="0"/>
          </a:p>
        </p:txBody>
      </p:sp>
      <p:pic>
        <p:nvPicPr>
          <p:cNvPr id="217" name="image20.png" descr="image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86" y="1809918"/>
            <a:ext cx="1592448" cy="159244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rof. Douglas MacLeod">
            <a:extLst>
              <a:ext uri="{FF2B5EF4-FFF2-40B4-BE49-F238E27FC236}">
                <a16:creationId xmlns:a16="http://schemas.microsoft.com/office/drawing/2014/main" id="{13FD5226-F4B6-407B-B04C-D27D4DB4E103}"/>
              </a:ext>
            </a:extLst>
          </p:cNvPr>
          <p:cNvSpPr txBox="1"/>
          <p:nvPr/>
        </p:nvSpPr>
        <p:spPr>
          <a:xfrm>
            <a:off x="2701509" y="1355443"/>
            <a:ext cx="133145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/>
              <a:t>Trevor Butler</a:t>
            </a:r>
            <a:endParaRPr dirty="0"/>
          </a:p>
        </p:txBody>
      </p:sp>
      <p:sp>
        <p:nvSpPr>
          <p:cNvPr id="7" name="Prof. Douglas MacLeod">
            <a:extLst>
              <a:ext uri="{FF2B5EF4-FFF2-40B4-BE49-F238E27FC236}">
                <a16:creationId xmlns:a16="http://schemas.microsoft.com/office/drawing/2014/main" id="{B111E5EB-20CE-4F95-9ADA-E600487C0676}"/>
              </a:ext>
            </a:extLst>
          </p:cNvPr>
          <p:cNvSpPr txBox="1"/>
          <p:nvPr/>
        </p:nvSpPr>
        <p:spPr>
          <a:xfrm>
            <a:off x="6825957" y="1374801"/>
            <a:ext cx="125450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/>
              <a:t>Henry Tsang</a:t>
            </a:r>
            <a:endParaRPr dirty="0"/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59E46FE-2CDB-48BE-9333-00E5BB2FA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21" y="1754483"/>
            <a:ext cx="1669804" cy="2229188"/>
          </a:xfrm>
          <a:prstGeom prst="rect">
            <a:avLst/>
          </a:prstGeom>
        </p:spPr>
      </p:pic>
      <p:sp>
        <p:nvSpPr>
          <p:cNvPr id="2" name="Prof. Douglas MacLeod">
            <a:extLst>
              <a:ext uri="{FF2B5EF4-FFF2-40B4-BE49-F238E27FC236}">
                <a16:creationId xmlns:a16="http://schemas.microsoft.com/office/drawing/2014/main" id="{727CFB6B-A805-4BE9-8067-C2ADC079F8BB}"/>
              </a:ext>
            </a:extLst>
          </p:cNvPr>
          <p:cNvSpPr txBox="1"/>
          <p:nvPr/>
        </p:nvSpPr>
        <p:spPr>
          <a:xfrm>
            <a:off x="4425885" y="1382077"/>
            <a:ext cx="19357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/>
              <a:t>Veronica Madonna</a:t>
            </a:r>
            <a:r>
              <a:rPr dirty="0"/>
              <a:t> </a:t>
            </a: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EADAD89-20FC-447D-9E0F-CB51697AC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50" y="1801237"/>
            <a:ext cx="1518476" cy="1518476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732096B-F8AE-4067-94BC-38D3FD02C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1762125"/>
            <a:ext cx="1640241" cy="16402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AB36A3-171D-47FF-859B-2DC99CE313A5}"/>
              </a:ext>
            </a:extLst>
          </p:cNvPr>
          <p:cNvSpPr txBox="1"/>
          <p:nvPr/>
        </p:nvSpPr>
        <p:spPr>
          <a:xfrm>
            <a:off x="5233753" y="4438623"/>
            <a:ext cx="345304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dirty="0">
                <a:hlinkClick r:id="rId7"/>
              </a:rPr>
              <a:t>http://architecture.athabascau.ca/</a:t>
            </a:r>
            <a:r>
              <a:rPr lang="en-CA" dirty="0"/>
              <a:t>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1159A6-495E-43D9-B18D-21C9EA60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12" y="184922"/>
            <a:ext cx="4821564" cy="1095140"/>
          </a:xfrm>
        </p:spPr>
        <p:txBody>
          <a:bodyPr>
            <a:normAutofit fontScale="90000"/>
          </a:bodyPr>
          <a:lstStyle/>
          <a:p>
            <a:pPr defTabSz="420623"/>
            <a:r>
              <a:rPr lang="en-US" sz="3588" dirty="0">
                <a:solidFill>
                  <a:srgbClr val="0000FF"/>
                </a:solidFill>
              </a:rPr>
              <a:t>Faculty in </a:t>
            </a:r>
            <a:r>
              <a:rPr lang="en-US" sz="3588" i="1" dirty="0">
                <a:solidFill>
                  <a:srgbClr val="0000FF"/>
                </a:solidFill>
              </a:rPr>
              <a:t>Centre for Science</a:t>
            </a:r>
            <a:endParaRPr lang="en-CA" sz="3588" i="1" dirty="0">
              <a:solidFill>
                <a:srgbClr val="0000FF"/>
              </a:solidFill>
            </a:endParaRPr>
          </a:p>
        </p:txBody>
      </p:sp>
      <p:pic>
        <p:nvPicPr>
          <p:cNvPr id="205" name="DSC_1525.jpg" descr="DSC_15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7" y="4847760"/>
            <a:ext cx="2196250" cy="1516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DSC_1480.jpg" descr="DSC_14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714" y="4847760"/>
            <a:ext cx="2214851" cy="1516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DSC_1580.jpg" descr="DSC_15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15" y="3262608"/>
            <a:ext cx="2214851" cy="143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creen Shot 2015-03-20 at 3.12.59 PM.png" descr="Screen Shot 2015-03-20 at 3.12.5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61" y="1838799"/>
            <a:ext cx="2137574" cy="132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DSC_1509.JPG" descr="DSC_150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37" y="3260390"/>
            <a:ext cx="2174610" cy="1440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DSC_1554.jpg" descr="DSC_155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837" y="1789909"/>
            <a:ext cx="2242727" cy="132343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Hours: Mon – Fri, 8:30 am – 4:30 pm (MT)…">
            <a:extLst>
              <a:ext uri="{FF2B5EF4-FFF2-40B4-BE49-F238E27FC236}">
                <a16:creationId xmlns:a16="http://schemas.microsoft.com/office/drawing/2014/main" id="{837D6CF0-FCB7-4DFF-BA14-382BA61861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19381" y="310973"/>
            <a:ext cx="3277658" cy="654702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Shauna Zenteno (Dean, FST)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Ken </a:t>
            </a:r>
            <a:r>
              <a:rPr lang="en-US" sz="1600" dirty="0" err="1"/>
              <a:t>Munyikwa</a:t>
            </a:r>
            <a:r>
              <a:rPr lang="en-US" sz="1600" dirty="0"/>
              <a:t> (Associate Dean)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Lawton Shaw 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CA" sz="1600" dirty="0" err="1"/>
              <a:t>Srijak</a:t>
            </a:r>
            <a:r>
              <a:rPr lang="en-CA" sz="1600" dirty="0"/>
              <a:t> Bhatnagar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Farook Al-</a:t>
            </a:r>
            <a:r>
              <a:rPr lang="en-US" sz="1600" dirty="0" err="1"/>
              <a:t>Shamali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John </a:t>
            </a:r>
            <a:r>
              <a:rPr lang="en-US" sz="1600" dirty="0" err="1"/>
              <a:t>Ulici-Petrut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Angela </a:t>
            </a:r>
            <a:r>
              <a:rPr lang="en-US" sz="1600" dirty="0" err="1"/>
              <a:t>Beltaos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Gustavo Carrero (Chair)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Lisa Carter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Martin Connors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James Greenwood-Lee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Dietmar </a:t>
            </a:r>
            <a:r>
              <a:rPr lang="en-US" sz="1600" dirty="0" err="1"/>
              <a:t>Kennepohl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Shawn Lewenza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Julie </a:t>
            </a:r>
            <a:r>
              <a:rPr lang="en-US" sz="1600" dirty="0" err="1"/>
              <a:t>Peschke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Frederique Pivot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Norman Temple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Roland </a:t>
            </a:r>
            <a:r>
              <a:rPr lang="en-US" sz="1600" dirty="0" err="1"/>
              <a:t>Treu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Tarah Lynch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CA" sz="1600" dirty="0"/>
              <a:t>Mustafa </a:t>
            </a:r>
            <a:r>
              <a:rPr lang="en-CA" sz="1600" dirty="0" err="1"/>
              <a:t>Avci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Junye Wang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Chris Glover</a:t>
            </a:r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r>
              <a:rPr lang="en-US" sz="1600" dirty="0"/>
              <a:t>Scott </a:t>
            </a:r>
            <a:r>
              <a:rPr lang="en-US" sz="1600" dirty="0" err="1"/>
              <a:t>Ketcheson</a:t>
            </a:r>
            <a:endParaRPr lang="en-US" sz="1600" dirty="0"/>
          </a:p>
          <a:p>
            <a:pPr marL="312039" indent="-312039" defTabSz="416052">
              <a:lnSpc>
                <a:spcPct val="90000"/>
              </a:lnSpc>
              <a:spcBef>
                <a:spcPts val="600"/>
              </a:spcBef>
              <a:defRPr sz="2912"/>
            </a:pP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91646-1747-4BF8-9038-DC81508BFD0C}"/>
              </a:ext>
            </a:extLst>
          </p:cNvPr>
          <p:cNvSpPr txBox="1"/>
          <p:nvPr/>
        </p:nvSpPr>
        <p:spPr>
          <a:xfrm>
            <a:off x="902225" y="1095396"/>
            <a:ext cx="391933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dirty="0">
                <a:hlinkClick r:id="rId8"/>
              </a:rPr>
              <a:t>https://science.athabascau.ca/</a:t>
            </a:r>
            <a:r>
              <a:rPr lang="en-CA" dirty="0"/>
              <a:t>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"/>
          <p:cNvSpPr/>
          <p:nvPr/>
        </p:nvSpPr>
        <p:spPr>
          <a:xfrm>
            <a:off x="2024557" y="2668388"/>
            <a:ext cx="5184578" cy="2376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833" y="6801"/>
                </a:lnTo>
                <a:lnTo>
                  <a:pt x="1833" y="8800"/>
                </a:lnTo>
                <a:lnTo>
                  <a:pt x="5603" y="8800"/>
                </a:lnTo>
                <a:lnTo>
                  <a:pt x="5603" y="5603"/>
                </a:lnTo>
                <a:lnTo>
                  <a:pt x="9884" y="5603"/>
                </a:lnTo>
                <a:lnTo>
                  <a:pt x="9884" y="3999"/>
                </a:lnTo>
                <a:lnTo>
                  <a:pt x="8967" y="3999"/>
                </a:lnTo>
                <a:lnTo>
                  <a:pt x="10800" y="0"/>
                </a:lnTo>
                <a:lnTo>
                  <a:pt x="12633" y="3999"/>
                </a:lnTo>
                <a:lnTo>
                  <a:pt x="11716" y="3999"/>
                </a:lnTo>
                <a:lnTo>
                  <a:pt x="11716" y="5603"/>
                </a:lnTo>
                <a:lnTo>
                  <a:pt x="15997" y="5603"/>
                </a:lnTo>
                <a:lnTo>
                  <a:pt x="15997" y="8800"/>
                </a:lnTo>
                <a:lnTo>
                  <a:pt x="19767" y="8800"/>
                </a:lnTo>
                <a:lnTo>
                  <a:pt x="19767" y="6801"/>
                </a:lnTo>
                <a:lnTo>
                  <a:pt x="21600" y="10800"/>
                </a:lnTo>
                <a:lnTo>
                  <a:pt x="19767" y="14799"/>
                </a:lnTo>
                <a:lnTo>
                  <a:pt x="19767" y="12800"/>
                </a:lnTo>
                <a:lnTo>
                  <a:pt x="15997" y="12800"/>
                </a:lnTo>
                <a:lnTo>
                  <a:pt x="15997" y="15997"/>
                </a:lnTo>
                <a:lnTo>
                  <a:pt x="11716" y="15997"/>
                </a:lnTo>
                <a:lnTo>
                  <a:pt x="11716" y="17601"/>
                </a:lnTo>
                <a:lnTo>
                  <a:pt x="12633" y="17601"/>
                </a:lnTo>
                <a:lnTo>
                  <a:pt x="10800" y="21600"/>
                </a:lnTo>
                <a:lnTo>
                  <a:pt x="8967" y="17601"/>
                </a:lnTo>
                <a:lnTo>
                  <a:pt x="9884" y="17601"/>
                </a:lnTo>
                <a:lnTo>
                  <a:pt x="9884" y="15997"/>
                </a:lnTo>
                <a:lnTo>
                  <a:pt x="5603" y="15997"/>
                </a:lnTo>
                <a:lnTo>
                  <a:pt x="5603" y="12800"/>
                </a:lnTo>
                <a:lnTo>
                  <a:pt x="1833" y="12800"/>
                </a:lnTo>
                <a:lnTo>
                  <a:pt x="1833" y="14799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chemeClr val="accent1">
                  <a:hueOff val="357503"/>
                  <a:satOff val="54545"/>
                  <a:lumOff val="2927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Adjunct Professors of SCIS"/>
          <p:cNvSpPr txBox="1">
            <a:spLocks noGrp="1"/>
          </p:cNvSpPr>
          <p:nvPr>
            <p:ph type="title"/>
          </p:nvPr>
        </p:nvSpPr>
        <p:spPr>
          <a:xfrm>
            <a:off x="1089203" y="187981"/>
            <a:ext cx="7484369" cy="5817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11479">
              <a:defRPr sz="3239">
                <a:solidFill>
                  <a:srgbClr val="0000FF"/>
                </a:solidFill>
              </a:defRPr>
            </a:lvl1pPr>
          </a:lstStyle>
          <a:p>
            <a:r>
              <a:rPr dirty="0"/>
              <a:t>Adjunct Professors</a:t>
            </a:r>
            <a:r>
              <a:rPr lang="en-US" dirty="0"/>
              <a:t> and Collaborators</a:t>
            </a:r>
            <a:r>
              <a:rPr dirty="0"/>
              <a:t> of SCIS</a:t>
            </a:r>
          </a:p>
        </p:txBody>
      </p:sp>
      <p:pic>
        <p:nvPicPr>
          <p:cNvPr id="253" name="nian-shing.jpg" descr="nian-sh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114" y="793231"/>
            <a:ext cx="1360912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ronghuai.jpg" descr="ronghu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00" y="782368"/>
            <a:ext cx="1618397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mohamed_jemni.gif" descr="mohamed_jemni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03" y="801372"/>
            <a:ext cx="1400315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qun_jin.jpg" descr="qun_j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99" y="2920374"/>
            <a:ext cx="1368001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sampson.jpg" descr="sampso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2" y="4886616"/>
            <a:ext cx="1758857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seimens.jpg" descr="seimen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3683" y="4805215"/>
            <a:ext cx="1172572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mspector.jpg" descr="mspecto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352" y="798455"/>
            <a:ext cx="1026002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chunsheng.jpg" descr="chunshen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1993" y="4804271"/>
            <a:ext cx="978880" cy="136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mal.jpg" descr="amal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8839" y="4903495"/>
            <a:ext cx="1514531" cy="13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Japan"/>
          <p:cNvSpPr txBox="1"/>
          <p:nvPr/>
        </p:nvSpPr>
        <p:spPr>
          <a:xfrm>
            <a:off x="887296" y="4199619"/>
            <a:ext cx="84574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 err="1"/>
              <a:t>Qun</a:t>
            </a:r>
            <a:r>
              <a:rPr lang="en-US" dirty="0"/>
              <a:t> </a:t>
            </a:r>
            <a:r>
              <a:rPr lang="en-US" dirty="0" err="1"/>
              <a:t>Jin</a:t>
            </a:r>
            <a:r>
              <a:rPr lang="en-US" dirty="0"/>
              <a:t> </a:t>
            </a:r>
          </a:p>
          <a:p>
            <a:r>
              <a:rPr lang="en-US" dirty="0"/>
              <a:t>(</a:t>
            </a:r>
            <a:r>
              <a:rPr dirty="0"/>
              <a:t>Japan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63" name="USA"/>
          <p:cNvSpPr txBox="1"/>
          <p:nvPr/>
        </p:nvSpPr>
        <p:spPr>
          <a:xfrm>
            <a:off x="475312" y="2109222"/>
            <a:ext cx="161358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en-US" dirty="0"/>
              <a:t>Michael Spector</a:t>
            </a:r>
          </a:p>
          <a:p>
            <a:pPr algn="ctr"/>
            <a:r>
              <a:rPr lang="en-US" dirty="0"/>
              <a:t>(</a:t>
            </a:r>
            <a:r>
              <a:rPr dirty="0"/>
              <a:t>USA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64" name="Canada"/>
          <p:cNvSpPr txBox="1"/>
          <p:nvPr/>
        </p:nvSpPr>
        <p:spPr>
          <a:xfrm>
            <a:off x="7372224" y="6176916"/>
            <a:ext cx="119038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en-US" dirty="0" err="1"/>
              <a:t>Azmal</a:t>
            </a:r>
            <a:r>
              <a:rPr lang="en-US" dirty="0"/>
              <a:t> </a:t>
            </a:r>
            <a:r>
              <a:rPr lang="en-US" dirty="0" err="1"/>
              <a:t>Zouq</a:t>
            </a:r>
            <a:endParaRPr lang="en-US" dirty="0"/>
          </a:p>
          <a:p>
            <a:pPr algn="ctr"/>
            <a:r>
              <a:rPr dirty="0"/>
              <a:t>Canada</a:t>
            </a:r>
          </a:p>
        </p:txBody>
      </p:sp>
      <p:sp>
        <p:nvSpPr>
          <p:cNvPr id="265" name="Canada"/>
          <p:cNvSpPr txBox="1"/>
          <p:nvPr/>
        </p:nvSpPr>
        <p:spPr>
          <a:xfrm>
            <a:off x="4875898" y="6107175"/>
            <a:ext cx="164564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 err="1"/>
              <a:t>Chunsheng</a:t>
            </a:r>
            <a:r>
              <a:rPr lang="en-US" dirty="0"/>
              <a:t> Yang</a:t>
            </a:r>
          </a:p>
          <a:p>
            <a:pPr algn="ctr"/>
            <a:r>
              <a:rPr lang="en-US" dirty="0"/>
              <a:t>(</a:t>
            </a:r>
            <a:r>
              <a:rPr dirty="0"/>
              <a:t>Canada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66" name="Canada"/>
          <p:cNvSpPr txBox="1"/>
          <p:nvPr/>
        </p:nvSpPr>
        <p:spPr>
          <a:xfrm>
            <a:off x="2750751" y="6105408"/>
            <a:ext cx="161839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/>
              <a:t>George Siemens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dirty="0"/>
              <a:t>Canada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67" name="Canada"/>
          <p:cNvSpPr txBox="1"/>
          <p:nvPr/>
        </p:nvSpPr>
        <p:spPr>
          <a:xfrm>
            <a:off x="7242907" y="4179731"/>
            <a:ext cx="157510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/>
              <a:t>Ebrahim </a:t>
            </a:r>
            <a:r>
              <a:rPr lang="en-US" dirty="0" err="1"/>
              <a:t>Bageri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</a:t>
            </a:r>
            <a:r>
              <a:rPr dirty="0"/>
              <a:t>Canada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68" name="Taiwan"/>
          <p:cNvSpPr txBox="1"/>
          <p:nvPr/>
        </p:nvSpPr>
        <p:spPr>
          <a:xfrm>
            <a:off x="3487732" y="2126506"/>
            <a:ext cx="162961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en-US" dirty="0" err="1"/>
              <a:t>Nian</a:t>
            </a:r>
            <a:r>
              <a:rPr lang="en-US" dirty="0"/>
              <a:t>-Shing </a:t>
            </a:r>
            <a:r>
              <a:rPr lang="en-US" dirty="0" err="1"/>
              <a:t>chen</a:t>
            </a:r>
            <a:endParaRPr lang="en-US" dirty="0"/>
          </a:p>
          <a:p>
            <a:pPr algn="ctr"/>
            <a:r>
              <a:rPr lang="en-US" dirty="0"/>
              <a:t>(</a:t>
            </a:r>
            <a:r>
              <a:rPr dirty="0"/>
              <a:t>Taiwan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69" name="Greece"/>
          <p:cNvSpPr txBox="1"/>
          <p:nvPr/>
        </p:nvSpPr>
        <p:spPr>
          <a:xfrm>
            <a:off x="271830" y="6172271"/>
            <a:ext cx="217944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dirty="0"/>
              <a:t>Demetrios G Sampson</a:t>
            </a:r>
          </a:p>
          <a:p>
            <a:pPr algn="ctr"/>
            <a:r>
              <a:rPr lang="en-US" dirty="0"/>
              <a:t>(</a:t>
            </a:r>
            <a:r>
              <a:rPr dirty="0"/>
              <a:t>Greece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70" name="China"/>
          <p:cNvSpPr txBox="1"/>
          <p:nvPr/>
        </p:nvSpPr>
        <p:spPr>
          <a:xfrm>
            <a:off x="5282519" y="2125630"/>
            <a:ext cx="163762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CA" dirty="0" err="1"/>
              <a:t>Ronghuai</a:t>
            </a:r>
            <a:r>
              <a:rPr lang="en-CA" dirty="0"/>
              <a:t> Huang</a:t>
            </a:r>
          </a:p>
          <a:p>
            <a:pPr algn="ctr"/>
            <a:r>
              <a:rPr lang="en-US" dirty="0"/>
              <a:t>(</a:t>
            </a:r>
            <a:r>
              <a:rPr dirty="0"/>
              <a:t>China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71" name="Tunisia"/>
          <p:cNvSpPr txBox="1"/>
          <p:nvPr/>
        </p:nvSpPr>
        <p:spPr>
          <a:xfrm>
            <a:off x="7146176" y="2147305"/>
            <a:ext cx="16664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/>
            <a:r>
              <a:rPr lang="en-US" dirty="0"/>
              <a:t>Mohamed </a:t>
            </a:r>
            <a:r>
              <a:rPr lang="en-US" dirty="0" err="1"/>
              <a:t>Jemni</a:t>
            </a:r>
            <a:endParaRPr lang="en-US" dirty="0"/>
          </a:p>
          <a:p>
            <a:pPr algn="ctr"/>
            <a:r>
              <a:rPr dirty="0"/>
              <a:t>Tunisia</a:t>
            </a:r>
          </a:p>
        </p:txBody>
      </p:sp>
      <p:pic>
        <p:nvPicPr>
          <p:cNvPr id="272" name="image1.tif" descr="image1.t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2823" y="3568697"/>
            <a:ext cx="2232249" cy="57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3922" y="798838"/>
            <a:ext cx="1297584" cy="13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USA"/>
          <p:cNvSpPr txBox="1"/>
          <p:nvPr/>
        </p:nvSpPr>
        <p:spPr>
          <a:xfrm>
            <a:off x="2285911" y="2127225"/>
            <a:ext cx="82490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b="0" dirty="0" err="1">
                <a:latin typeface="+mj-lt"/>
                <a:ea typeface="+mj-ea"/>
                <a:cs typeface="+mj-cs"/>
                <a:sym typeface="Calibri"/>
              </a:rPr>
              <a:t>Kinshuk</a:t>
            </a:r>
            <a:endParaRPr lang="en-US" b="0" dirty="0">
              <a:latin typeface="+mj-lt"/>
              <a:ea typeface="+mj-ea"/>
              <a:cs typeface="+mj-cs"/>
              <a:sym typeface="Calibri"/>
            </a:endParaRPr>
          </a:p>
          <a:p>
            <a:pPr algn="ctr"/>
            <a:r>
              <a:rPr lang="en-US" b="0" dirty="0">
                <a:latin typeface="+mj-lt"/>
                <a:ea typeface="+mj-ea"/>
                <a:cs typeface="+mj-cs"/>
                <a:sym typeface="Calibri"/>
              </a:rPr>
              <a:t>(</a:t>
            </a:r>
            <a:r>
              <a:rPr b="0" dirty="0">
                <a:latin typeface="+mj-lt"/>
                <a:ea typeface="+mj-ea"/>
                <a:cs typeface="+mj-cs"/>
                <a:sym typeface="Calibri"/>
              </a:rPr>
              <a:t>USA</a:t>
            </a:r>
            <a:r>
              <a:rPr lang="en-US" b="0" dirty="0">
                <a:latin typeface="+mj-lt"/>
                <a:ea typeface="+mj-ea"/>
                <a:cs typeface="+mj-cs"/>
                <a:sym typeface="Calibri"/>
              </a:rPr>
              <a:t>)</a:t>
            </a:r>
            <a:endParaRPr b="0" dirty="0"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B12F746-4A3B-4D9D-9488-E0F2BC5EF9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29" y="2944725"/>
            <a:ext cx="998718" cy="136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CE8737A9D3A5409C2AABBBFCF0EFC4" ma:contentTypeVersion="3" ma:contentTypeDescription="Create a new document." ma:contentTypeScope="" ma:versionID="bc31582db8a8bf22734ebf3149862789">
  <xsd:schema xmlns:xsd="http://www.w3.org/2001/XMLSchema" xmlns:xs="http://www.w3.org/2001/XMLSchema" xmlns:p="http://schemas.microsoft.com/office/2006/metadata/properties" xmlns:ns2="1646d476-366a-4c48-9574-211e67f97798" targetNamespace="http://schemas.microsoft.com/office/2006/metadata/properties" ma:root="true" ma:fieldsID="c79604417bb73426bbac2b46b0c3c087" ns2:_="">
    <xsd:import namespace="1646d476-366a-4c48-9574-211e67f977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6d476-366a-4c48-9574-211e67f977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2E2901-DFF0-405C-B68C-CEFE9FB60E2B}"/>
</file>

<file path=customXml/itemProps2.xml><?xml version="1.0" encoding="utf-8"?>
<ds:datastoreItem xmlns:ds="http://schemas.openxmlformats.org/officeDocument/2006/customXml" ds:itemID="{680CD4FC-6DF7-4D4A-80FE-506FFD667FEF}"/>
</file>

<file path=customXml/itemProps3.xml><?xml version="1.0" encoding="utf-8"?>
<ds:datastoreItem xmlns:ds="http://schemas.openxmlformats.org/officeDocument/2006/customXml" ds:itemID="{CB91AA3D-AD75-4F5B-98F1-60555EF7FE1E}"/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1020</Words>
  <Application>Microsoft Office PowerPoint</Application>
  <PresentationFormat>On-screen Show (4:3)</PresentationFormat>
  <Paragraphs>187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Helvetica</vt:lpstr>
      <vt:lpstr>Open Sans</vt:lpstr>
      <vt:lpstr>Times New Roman</vt:lpstr>
      <vt:lpstr>Office Theme</vt:lpstr>
      <vt:lpstr>Services and Resources for FST Graduate Students</vt:lpstr>
      <vt:lpstr>PowerPoint Presentation</vt:lpstr>
      <vt:lpstr>FST Contact and AU Technical Services </vt:lpstr>
      <vt:lpstr>Administrative and Technical Support</vt:lpstr>
      <vt:lpstr>Faculty of Science and Technology (FST)</vt:lpstr>
      <vt:lpstr>Faculty in the School of Computing and Information Systems </vt:lpstr>
      <vt:lpstr>Faculty in RAIC Centre for Architecture</vt:lpstr>
      <vt:lpstr>Faculty in Centre for Science</vt:lpstr>
      <vt:lpstr>Adjunct Professors and Collaborators of SCIS</vt:lpstr>
      <vt:lpstr>Faculty of Graduate Studies</vt:lpstr>
      <vt:lpstr>Research Office</vt:lpstr>
      <vt:lpstr>Office of the Registrar</vt:lpstr>
      <vt:lpstr>Graduate Calendar (AU, FST)</vt:lpstr>
      <vt:lpstr>PowerPoint Presentation</vt:lpstr>
      <vt:lpstr>Library</vt:lpstr>
      <vt:lpstr>Funding Opportunities</vt:lpstr>
      <vt:lpstr>The Write Site</vt:lpstr>
      <vt:lpstr>Support Services at Athabasca University</vt:lpstr>
      <vt:lpstr>Mental Health and Wellness</vt:lpstr>
      <vt:lpstr>Accessibility Services</vt:lpstr>
      <vt:lpstr>Some Useful Landing Groups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Services and Resources for FST Graduate Students</dc:title>
  <cp:lastModifiedBy>Dr. Dunwei (Grant) Wen</cp:lastModifiedBy>
  <cp:revision>131</cp:revision>
  <dcterms:modified xsi:type="dcterms:W3CDTF">2022-11-08T06:26:28Z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0x0101008ACE8737A9D3A5409C2AABBBFCF0EFC4</vt:lpwstr>
  </property>
</Properties>
</file>