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64" r:id="rId5"/>
    <p:sldId id="510" r:id="rId6"/>
    <p:sldId id="511" r:id="rId7"/>
    <p:sldId id="513" r:id="rId8"/>
    <p:sldId id="517" r:id="rId9"/>
    <p:sldId id="518" r:id="rId10"/>
    <p:sldId id="519" r:id="rId11"/>
    <p:sldId id="520" r:id="rId12"/>
    <p:sldId id="521" r:id="rId13"/>
    <p:sldId id="514" r:id="rId14"/>
    <p:sldId id="515" r:id="rId15"/>
    <p:sldId id="516" r:id="rId16"/>
    <p:sldId id="512" r:id="rId17"/>
    <p:sldId id="262" r:id="rId18"/>
    <p:sldId id="265" r:id="rId19"/>
    <p:sldId id="266" r:id="rId20"/>
    <p:sldId id="269" r:id="rId21"/>
    <p:sldId id="270" r:id="rId22"/>
    <p:sldId id="271" r:id="rId23"/>
    <p:sldId id="268" r:id="rId24"/>
    <p:sldId id="26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A22"/>
    <a:srgbClr val="1B365D"/>
    <a:srgbClr val="4744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42"/>
    <p:restoredTop sz="77415" autoAdjust="0"/>
  </p:normalViewPr>
  <p:slideViewPr>
    <p:cSldViewPr snapToGrid="0">
      <p:cViewPr varScale="1">
        <p:scale>
          <a:sx n="97" d="100"/>
          <a:sy n="97" d="100"/>
        </p:scale>
        <p:origin x="183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Vive Kumar" userId="S::vive@athabascau.ca::4c2bf374-3742-4325-bb81-2cb9201f851e" providerId="AD" clId="Web-{005894F9-AEE8-844A-DFD1-0D031A99BDDF}"/>
    <pc:docChg chg="modSld">
      <pc:chgData name="Dr. Vive Kumar" userId="S::vive@athabascau.ca::4c2bf374-3742-4325-bb81-2cb9201f851e" providerId="AD" clId="Web-{005894F9-AEE8-844A-DFD1-0D031A99BDDF}" dt="2022-11-08T01:43:13.111" v="4"/>
      <pc:docMkLst>
        <pc:docMk/>
      </pc:docMkLst>
      <pc:sldChg chg="modNotes">
        <pc:chgData name="Dr. Vive Kumar" userId="S::vive@athabascau.ca::4c2bf374-3742-4325-bb81-2cb9201f851e" providerId="AD" clId="Web-{005894F9-AEE8-844A-DFD1-0D031A99BDDF}" dt="2022-11-08T01:43:13.111" v="4"/>
        <pc:sldMkLst>
          <pc:docMk/>
          <pc:sldMk cId="602675864" sldId="51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DF3CAB-BC58-4FE8-8E0C-1A9EB555600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83A45307-3E4C-4D3B-94A8-4E934D86E4EA}">
      <dgm:prSet custT="1"/>
      <dgm:spPr/>
      <dgm:t>
        <a:bodyPr/>
        <a:lstStyle/>
        <a:p>
          <a:r>
            <a:rPr lang="en-US" sz="1800" dirty="0"/>
            <a:t>“…to extend human knowledge beyond what is already known.  An individual’s </a:t>
          </a:r>
          <a:r>
            <a:rPr lang="en-US" sz="2400" b="1" dirty="0"/>
            <a:t>knowledge enters the domain of science only after it is presented to others</a:t>
          </a:r>
          <a:r>
            <a:rPr lang="en-US" sz="1800" dirty="0"/>
            <a:t> in such a fashion that they can independently judge its validity”  - (National Academies of Science, Engineering and Medicine, NA Press, “On Being a Scientist” 1995)</a:t>
          </a:r>
        </a:p>
      </dgm:t>
    </dgm:pt>
    <dgm:pt modelId="{E0E028C5-782E-4F25-AD8E-F1483FF8E7E5}" type="parTrans" cxnId="{720E962D-8917-4A23-A514-B388822159A4}">
      <dgm:prSet/>
      <dgm:spPr/>
      <dgm:t>
        <a:bodyPr/>
        <a:lstStyle/>
        <a:p>
          <a:endParaRPr lang="en-US"/>
        </a:p>
      </dgm:t>
    </dgm:pt>
    <dgm:pt modelId="{6E54D819-EC2A-4846-AC55-B636303C3E41}" type="sibTrans" cxnId="{720E962D-8917-4A23-A514-B388822159A4}">
      <dgm:prSet/>
      <dgm:spPr/>
      <dgm:t>
        <a:bodyPr/>
        <a:lstStyle/>
        <a:p>
          <a:endParaRPr lang="en-US"/>
        </a:p>
      </dgm:t>
    </dgm:pt>
    <dgm:pt modelId="{EB76AA58-585F-4F42-A16A-4AECB5761507}">
      <dgm:prSet custT="1"/>
      <dgm:spPr/>
      <dgm:t>
        <a:bodyPr/>
        <a:lstStyle/>
        <a:p>
          <a:r>
            <a:rPr lang="en-US" sz="1800" dirty="0"/>
            <a:t>“Indigenous knowledge” as a term that refers to a set of complex knowledge systems based on the worldviews of Indigenous peoples. Indigenous knowledge reflects the unique cultures, languages, governance systems and histories of Indigenous peoples from a particular location. Indigenous knowledge is dynamic and evolves over time. It builds on the experiences of earlier generations and adapts to present conditions. First Nations, Inuit and Métis each have a distinct way of describing their knowledge. </a:t>
          </a:r>
          <a:r>
            <a:rPr lang="en-US" sz="2400" b="1" dirty="0"/>
            <a:t>Knowledge-holders are the only people who can truly define Indigenous knowledge for their communities</a:t>
          </a:r>
          <a:r>
            <a:rPr lang="en-US" sz="1800" b="1" dirty="0"/>
            <a:t> </a:t>
          </a:r>
          <a:r>
            <a:rPr lang="en-US" sz="1800" dirty="0"/>
            <a:t>- (Govt. of Canada)</a:t>
          </a:r>
        </a:p>
      </dgm:t>
    </dgm:pt>
    <dgm:pt modelId="{3C381530-9A41-4ED4-BBC6-A9E80CEB33F6}" type="parTrans" cxnId="{E08C7DBF-86F9-4B07-A613-CA837011D30E}">
      <dgm:prSet/>
      <dgm:spPr/>
      <dgm:t>
        <a:bodyPr/>
        <a:lstStyle/>
        <a:p>
          <a:endParaRPr lang="en-US"/>
        </a:p>
      </dgm:t>
    </dgm:pt>
    <dgm:pt modelId="{68CB84FD-0250-4B37-B74E-DC9930B50084}" type="sibTrans" cxnId="{E08C7DBF-86F9-4B07-A613-CA837011D30E}">
      <dgm:prSet/>
      <dgm:spPr/>
      <dgm:t>
        <a:bodyPr/>
        <a:lstStyle/>
        <a:p>
          <a:endParaRPr lang="en-US"/>
        </a:p>
      </dgm:t>
    </dgm:pt>
    <dgm:pt modelId="{9A60B019-7C45-42D3-B446-602F7D441C03}" type="pres">
      <dgm:prSet presAssocID="{1FDF3CAB-BC58-4FE8-8E0C-1A9EB5556005}" presName="Name0" presStyleCnt="0">
        <dgm:presLayoutVars>
          <dgm:dir/>
          <dgm:resizeHandles val="exact"/>
        </dgm:presLayoutVars>
      </dgm:prSet>
      <dgm:spPr/>
    </dgm:pt>
    <dgm:pt modelId="{10D811E3-7BEF-4DC3-B1AD-21D710DD84BA}" type="pres">
      <dgm:prSet presAssocID="{83A45307-3E4C-4D3B-94A8-4E934D86E4EA}" presName="node" presStyleLbl="node1" presStyleIdx="0" presStyleCnt="2">
        <dgm:presLayoutVars>
          <dgm:bulletEnabled val="1"/>
        </dgm:presLayoutVars>
      </dgm:prSet>
      <dgm:spPr/>
    </dgm:pt>
    <dgm:pt modelId="{4052F1C7-EDC3-44F6-A5BF-A29BA7E994EE}" type="pres">
      <dgm:prSet presAssocID="{6E54D819-EC2A-4846-AC55-B636303C3E41}" presName="sibTrans" presStyleLbl="sibTrans2D1" presStyleIdx="0" presStyleCnt="1" custFlipVert="0" custFlipHor="0" custScaleX="9574" custScaleY="8769" custLinFactX="-233527" custLinFactY="-129430" custLinFactNeighborX="-300000" custLinFactNeighborY="-200000"/>
      <dgm:spPr/>
    </dgm:pt>
    <dgm:pt modelId="{848843AC-ABD2-423D-BEBD-26D073672BE8}" type="pres">
      <dgm:prSet presAssocID="{6E54D819-EC2A-4846-AC55-B636303C3E41}" presName="connectorText" presStyleLbl="sibTrans2D1" presStyleIdx="0" presStyleCnt="1"/>
      <dgm:spPr/>
    </dgm:pt>
    <dgm:pt modelId="{0E20B62B-9E9C-4D5F-8F63-303F26415615}" type="pres">
      <dgm:prSet presAssocID="{EB76AA58-585F-4F42-A16A-4AECB5761507}" presName="node" presStyleLbl="node1" presStyleIdx="1" presStyleCnt="2">
        <dgm:presLayoutVars>
          <dgm:bulletEnabled val="1"/>
        </dgm:presLayoutVars>
      </dgm:prSet>
      <dgm:spPr/>
    </dgm:pt>
  </dgm:ptLst>
  <dgm:cxnLst>
    <dgm:cxn modelId="{720E962D-8917-4A23-A514-B388822159A4}" srcId="{1FDF3CAB-BC58-4FE8-8E0C-1A9EB5556005}" destId="{83A45307-3E4C-4D3B-94A8-4E934D86E4EA}" srcOrd="0" destOrd="0" parTransId="{E0E028C5-782E-4F25-AD8E-F1483FF8E7E5}" sibTransId="{6E54D819-EC2A-4846-AC55-B636303C3E41}"/>
    <dgm:cxn modelId="{306DEF5B-C183-40F6-8B3E-D169DB57A77B}" type="presOf" srcId="{83A45307-3E4C-4D3B-94A8-4E934D86E4EA}" destId="{10D811E3-7BEF-4DC3-B1AD-21D710DD84BA}" srcOrd="0" destOrd="0" presId="urn:microsoft.com/office/officeart/2005/8/layout/process1"/>
    <dgm:cxn modelId="{A2C97F83-9F65-44F8-AA46-2C8EF16E7968}" type="presOf" srcId="{6E54D819-EC2A-4846-AC55-B636303C3E41}" destId="{4052F1C7-EDC3-44F6-A5BF-A29BA7E994EE}" srcOrd="0" destOrd="0" presId="urn:microsoft.com/office/officeart/2005/8/layout/process1"/>
    <dgm:cxn modelId="{B5D39997-5A51-4407-B5AA-5FE3C04100C6}" type="presOf" srcId="{EB76AA58-585F-4F42-A16A-4AECB5761507}" destId="{0E20B62B-9E9C-4D5F-8F63-303F26415615}" srcOrd="0" destOrd="0" presId="urn:microsoft.com/office/officeart/2005/8/layout/process1"/>
    <dgm:cxn modelId="{E08C7DBF-86F9-4B07-A613-CA837011D30E}" srcId="{1FDF3CAB-BC58-4FE8-8E0C-1A9EB5556005}" destId="{EB76AA58-585F-4F42-A16A-4AECB5761507}" srcOrd="1" destOrd="0" parTransId="{3C381530-9A41-4ED4-BBC6-A9E80CEB33F6}" sibTransId="{68CB84FD-0250-4B37-B74E-DC9930B50084}"/>
    <dgm:cxn modelId="{60ABCCE0-1615-4931-9136-F90A082ACC32}" type="presOf" srcId="{6E54D819-EC2A-4846-AC55-B636303C3E41}" destId="{848843AC-ABD2-423D-BEBD-26D073672BE8}" srcOrd="1" destOrd="0" presId="urn:microsoft.com/office/officeart/2005/8/layout/process1"/>
    <dgm:cxn modelId="{086E1CF6-E4C8-463E-845C-EA1E513F0AD0}" type="presOf" srcId="{1FDF3CAB-BC58-4FE8-8E0C-1A9EB5556005}" destId="{9A60B019-7C45-42D3-B446-602F7D441C03}" srcOrd="0" destOrd="0" presId="urn:microsoft.com/office/officeart/2005/8/layout/process1"/>
    <dgm:cxn modelId="{7C7EA730-92C7-48EC-829B-F2456CB59DB2}" type="presParOf" srcId="{9A60B019-7C45-42D3-B446-602F7D441C03}" destId="{10D811E3-7BEF-4DC3-B1AD-21D710DD84BA}" srcOrd="0" destOrd="0" presId="urn:microsoft.com/office/officeart/2005/8/layout/process1"/>
    <dgm:cxn modelId="{9EBBE26A-12ED-4451-9650-6429CA89AE8E}" type="presParOf" srcId="{9A60B019-7C45-42D3-B446-602F7D441C03}" destId="{4052F1C7-EDC3-44F6-A5BF-A29BA7E994EE}" srcOrd="1" destOrd="0" presId="urn:microsoft.com/office/officeart/2005/8/layout/process1"/>
    <dgm:cxn modelId="{43F989BD-EB29-4F04-AD91-A4A35174490E}" type="presParOf" srcId="{4052F1C7-EDC3-44F6-A5BF-A29BA7E994EE}" destId="{848843AC-ABD2-423D-BEBD-26D073672BE8}" srcOrd="0" destOrd="0" presId="urn:microsoft.com/office/officeart/2005/8/layout/process1"/>
    <dgm:cxn modelId="{EE3E60DA-9658-41BD-A18A-85264492422E}" type="presParOf" srcId="{9A60B019-7C45-42D3-B446-602F7D441C03}" destId="{0E20B62B-9E9C-4D5F-8F63-303F26415615}"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A46355-CEBB-47AD-A632-A28A04E5E2B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E5E70F2-CAE6-4FF0-86B2-13D8582B9AF8}">
      <dgm:prSet/>
      <dgm:spPr/>
      <dgm:t>
        <a:bodyPr/>
        <a:lstStyle/>
        <a:p>
          <a:r>
            <a:rPr lang="en-CA" dirty="0"/>
            <a:t>As part of a research </a:t>
          </a:r>
          <a:r>
            <a:rPr lang="en-CA" b="1" dirty="0"/>
            <a:t>cluster/group/institute</a:t>
          </a:r>
          <a:r>
            <a:rPr lang="en-CA" dirty="0"/>
            <a:t>, maintain a continuous flow of incoming literature and waves of analyses. Clusters, by nature, tend to attract other similar structures forming a network. </a:t>
          </a:r>
          <a:endParaRPr lang="en-US" dirty="0"/>
        </a:p>
      </dgm:t>
    </dgm:pt>
    <dgm:pt modelId="{EBBCFDF6-180D-4970-B1B0-D82A4AB217DE}" type="parTrans" cxnId="{B4A0CFAE-C587-49CF-A3CF-70858997FFAE}">
      <dgm:prSet/>
      <dgm:spPr/>
      <dgm:t>
        <a:bodyPr/>
        <a:lstStyle/>
        <a:p>
          <a:endParaRPr lang="en-US"/>
        </a:p>
      </dgm:t>
    </dgm:pt>
    <dgm:pt modelId="{25E52E08-3DB7-42A8-9C78-920BD5758327}" type="sibTrans" cxnId="{B4A0CFAE-C587-49CF-A3CF-70858997FFAE}">
      <dgm:prSet/>
      <dgm:spPr/>
      <dgm:t>
        <a:bodyPr/>
        <a:lstStyle/>
        <a:p>
          <a:endParaRPr lang="en-US"/>
        </a:p>
      </dgm:t>
    </dgm:pt>
    <dgm:pt modelId="{7C2B98C5-00B5-4F90-A8BC-381ACCAFB977}">
      <dgm:prSet/>
      <dgm:spPr/>
      <dgm:t>
        <a:bodyPr/>
        <a:lstStyle/>
        <a:p>
          <a:r>
            <a:rPr lang="en-CA" b="1" dirty="0"/>
            <a:t>Meta analyses</a:t>
          </a:r>
          <a:r>
            <a:rPr lang="en-CA" dirty="0"/>
            <a:t> should be a regular activity in a cluster. </a:t>
          </a:r>
          <a:endParaRPr lang="en-US" dirty="0"/>
        </a:p>
      </dgm:t>
    </dgm:pt>
    <dgm:pt modelId="{23D1B1AB-DBEC-4ACF-A669-6D742081CBC6}" type="parTrans" cxnId="{CBE0670C-5E20-46B1-BEA3-2645776ECBAA}">
      <dgm:prSet/>
      <dgm:spPr/>
      <dgm:t>
        <a:bodyPr/>
        <a:lstStyle/>
        <a:p>
          <a:endParaRPr lang="en-US"/>
        </a:p>
      </dgm:t>
    </dgm:pt>
    <dgm:pt modelId="{DDE02BFE-9056-4752-8D24-A4EE59E35179}" type="sibTrans" cxnId="{CBE0670C-5E20-46B1-BEA3-2645776ECBAA}">
      <dgm:prSet/>
      <dgm:spPr/>
      <dgm:t>
        <a:bodyPr/>
        <a:lstStyle/>
        <a:p>
          <a:endParaRPr lang="en-US"/>
        </a:p>
      </dgm:t>
    </dgm:pt>
    <dgm:pt modelId="{60855DB0-60FD-4E06-81CD-57EBACADDD4C}">
      <dgm:prSet/>
      <dgm:spPr/>
      <dgm:t>
        <a:bodyPr/>
        <a:lstStyle/>
        <a:p>
          <a:r>
            <a:rPr lang="en-CA" dirty="0"/>
            <a:t>To be data-informed and proactive, research activities should become ‘</a:t>
          </a:r>
          <a:r>
            <a:rPr lang="en-CA" b="1" dirty="0"/>
            <a:t>traceable</a:t>
          </a:r>
          <a:r>
            <a:rPr lang="en-CA" dirty="0"/>
            <a:t>’ in terms of portfolios, datasets, models, and arguments. Trace your article writing, coding, design, reading,  synthesizing, …</a:t>
          </a:r>
          <a:endParaRPr lang="en-US" dirty="0"/>
        </a:p>
      </dgm:t>
    </dgm:pt>
    <dgm:pt modelId="{9CC29942-DA12-4021-9E8A-7197621899B0}" type="parTrans" cxnId="{E96CB42E-64E2-4E7F-A017-978C334F10F0}">
      <dgm:prSet/>
      <dgm:spPr/>
      <dgm:t>
        <a:bodyPr/>
        <a:lstStyle/>
        <a:p>
          <a:endParaRPr lang="en-US"/>
        </a:p>
      </dgm:t>
    </dgm:pt>
    <dgm:pt modelId="{1E59EA8B-AC90-4070-94A8-F518EAFC8553}" type="sibTrans" cxnId="{E96CB42E-64E2-4E7F-A017-978C334F10F0}">
      <dgm:prSet/>
      <dgm:spPr/>
      <dgm:t>
        <a:bodyPr/>
        <a:lstStyle/>
        <a:p>
          <a:endParaRPr lang="en-US"/>
        </a:p>
      </dgm:t>
    </dgm:pt>
    <dgm:pt modelId="{2CFCE0D1-6221-4C76-B9FF-3807CD562C0B}">
      <dgm:prSet/>
      <dgm:spPr/>
      <dgm:t>
        <a:bodyPr/>
        <a:lstStyle/>
        <a:p>
          <a:r>
            <a:rPr lang="en-CA" dirty="0"/>
            <a:t>Research productivity or acknowledgement by a knowledge holder can be measures of one’s </a:t>
          </a:r>
          <a:r>
            <a:rPr lang="en-CA" b="1" dirty="0"/>
            <a:t>proximity to the knowledge frontier</a:t>
          </a:r>
          <a:r>
            <a:rPr lang="en-CA" dirty="0"/>
            <a:t>. </a:t>
          </a:r>
          <a:endParaRPr lang="en-US" dirty="0"/>
        </a:p>
      </dgm:t>
    </dgm:pt>
    <dgm:pt modelId="{1668BF11-2591-42B0-8634-5A2A068F4DD6}" type="parTrans" cxnId="{B8B0BD52-1DFE-4B28-BEA1-40342FB758FE}">
      <dgm:prSet/>
      <dgm:spPr/>
      <dgm:t>
        <a:bodyPr/>
        <a:lstStyle/>
        <a:p>
          <a:endParaRPr lang="en-US"/>
        </a:p>
      </dgm:t>
    </dgm:pt>
    <dgm:pt modelId="{EE95BBC0-AB6A-48F3-A5E0-948A17D14716}" type="sibTrans" cxnId="{B8B0BD52-1DFE-4B28-BEA1-40342FB758FE}">
      <dgm:prSet/>
      <dgm:spPr/>
      <dgm:t>
        <a:bodyPr/>
        <a:lstStyle/>
        <a:p>
          <a:endParaRPr lang="en-US"/>
        </a:p>
      </dgm:t>
    </dgm:pt>
    <dgm:pt modelId="{973A9A64-2545-4D93-B977-006AA9D8D9A6}" type="pres">
      <dgm:prSet presAssocID="{EEA46355-CEBB-47AD-A632-A28A04E5E2B1}" presName="vert0" presStyleCnt="0">
        <dgm:presLayoutVars>
          <dgm:dir/>
          <dgm:animOne val="branch"/>
          <dgm:animLvl val="lvl"/>
        </dgm:presLayoutVars>
      </dgm:prSet>
      <dgm:spPr/>
    </dgm:pt>
    <dgm:pt modelId="{C2E5D133-3338-49FF-AEE5-2FA859200CF6}" type="pres">
      <dgm:prSet presAssocID="{7E5E70F2-CAE6-4FF0-86B2-13D8582B9AF8}" presName="thickLine" presStyleLbl="alignNode1" presStyleIdx="0" presStyleCnt="4"/>
      <dgm:spPr/>
    </dgm:pt>
    <dgm:pt modelId="{A0CF61F4-8890-4FEC-ADDE-DA02840C90E7}" type="pres">
      <dgm:prSet presAssocID="{7E5E70F2-CAE6-4FF0-86B2-13D8582B9AF8}" presName="horz1" presStyleCnt="0"/>
      <dgm:spPr/>
    </dgm:pt>
    <dgm:pt modelId="{3D0A7041-287C-4B02-B18C-BEE86A3778F5}" type="pres">
      <dgm:prSet presAssocID="{7E5E70F2-CAE6-4FF0-86B2-13D8582B9AF8}" presName="tx1" presStyleLbl="revTx" presStyleIdx="0" presStyleCnt="4"/>
      <dgm:spPr/>
    </dgm:pt>
    <dgm:pt modelId="{CCE0D783-0142-45C8-AB73-8DE88644A74B}" type="pres">
      <dgm:prSet presAssocID="{7E5E70F2-CAE6-4FF0-86B2-13D8582B9AF8}" presName="vert1" presStyleCnt="0"/>
      <dgm:spPr/>
    </dgm:pt>
    <dgm:pt modelId="{CC32780B-BFA6-4CE7-8FE6-6FF91C079B7E}" type="pres">
      <dgm:prSet presAssocID="{7C2B98C5-00B5-4F90-A8BC-381ACCAFB977}" presName="thickLine" presStyleLbl="alignNode1" presStyleIdx="1" presStyleCnt="4"/>
      <dgm:spPr/>
    </dgm:pt>
    <dgm:pt modelId="{59223C2E-EF35-44F9-95BE-561E9CF7BBEB}" type="pres">
      <dgm:prSet presAssocID="{7C2B98C5-00B5-4F90-A8BC-381ACCAFB977}" presName="horz1" presStyleCnt="0"/>
      <dgm:spPr/>
    </dgm:pt>
    <dgm:pt modelId="{4B53EEB0-53DB-4050-AB2D-6CC3044F4FB3}" type="pres">
      <dgm:prSet presAssocID="{7C2B98C5-00B5-4F90-A8BC-381ACCAFB977}" presName="tx1" presStyleLbl="revTx" presStyleIdx="1" presStyleCnt="4"/>
      <dgm:spPr/>
    </dgm:pt>
    <dgm:pt modelId="{6552FA39-DF5F-48B0-865F-01C17A4A8434}" type="pres">
      <dgm:prSet presAssocID="{7C2B98C5-00B5-4F90-A8BC-381ACCAFB977}" presName="vert1" presStyleCnt="0"/>
      <dgm:spPr/>
    </dgm:pt>
    <dgm:pt modelId="{E72682EC-CC9A-43EB-97E7-239D12C6E062}" type="pres">
      <dgm:prSet presAssocID="{60855DB0-60FD-4E06-81CD-57EBACADDD4C}" presName="thickLine" presStyleLbl="alignNode1" presStyleIdx="2" presStyleCnt="4"/>
      <dgm:spPr/>
    </dgm:pt>
    <dgm:pt modelId="{52041F51-34C4-4AF3-9601-8F7D342090C1}" type="pres">
      <dgm:prSet presAssocID="{60855DB0-60FD-4E06-81CD-57EBACADDD4C}" presName="horz1" presStyleCnt="0"/>
      <dgm:spPr/>
    </dgm:pt>
    <dgm:pt modelId="{FEAFCA64-A5A7-4558-A8F2-1608145F58F5}" type="pres">
      <dgm:prSet presAssocID="{60855DB0-60FD-4E06-81CD-57EBACADDD4C}" presName="tx1" presStyleLbl="revTx" presStyleIdx="2" presStyleCnt="4"/>
      <dgm:spPr/>
    </dgm:pt>
    <dgm:pt modelId="{D0A5B935-7E4D-425A-AA1B-0B2569490712}" type="pres">
      <dgm:prSet presAssocID="{60855DB0-60FD-4E06-81CD-57EBACADDD4C}" presName="vert1" presStyleCnt="0"/>
      <dgm:spPr/>
    </dgm:pt>
    <dgm:pt modelId="{9852035D-927C-4791-A3D4-453D122B5438}" type="pres">
      <dgm:prSet presAssocID="{2CFCE0D1-6221-4C76-B9FF-3807CD562C0B}" presName="thickLine" presStyleLbl="alignNode1" presStyleIdx="3" presStyleCnt="4"/>
      <dgm:spPr/>
    </dgm:pt>
    <dgm:pt modelId="{FB0D4169-CB4E-43EF-B200-07B4CBED9275}" type="pres">
      <dgm:prSet presAssocID="{2CFCE0D1-6221-4C76-B9FF-3807CD562C0B}" presName="horz1" presStyleCnt="0"/>
      <dgm:spPr/>
    </dgm:pt>
    <dgm:pt modelId="{24DB32E5-A9B9-465E-8425-69E4D5266094}" type="pres">
      <dgm:prSet presAssocID="{2CFCE0D1-6221-4C76-B9FF-3807CD562C0B}" presName="tx1" presStyleLbl="revTx" presStyleIdx="3" presStyleCnt="4"/>
      <dgm:spPr/>
    </dgm:pt>
    <dgm:pt modelId="{AD170440-9867-4C8E-B3A1-E71282E6A566}" type="pres">
      <dgm:prSet presAssocID="{2CFCE0D1-6221-4C76-B9FF-3807CD562C0B}" presName="vert1" presStyleCnt="0"/>
      <dgm:spPr/>
    </dgm:pt>
  </dgm:ptLst>
  <dgm:cxnLst>
    <dgm:cxn modelId="{CBE0670C-5E20-46B1-BEA3-2645776ECBAA}" srcId="{EEA46355-CEBB-47AD-A632-A28A04E5E2B1}" destId="{7C2B98C5-00B5-4F90-A8BC-381ACCAFB977}" srcOrd="1" destOrd="0" parTransId="{23D1B1AB-DBEC-4ACF-A669-6D742081CBC6}" sibTransId="{DDE02BFE-9056-4752-8D24-A4EE59E35179}"/>
    <dgm:cxn modelId="{A59C4714-6DC6-480F-B388-E80C9B7359CC}" type="presOf" srcId="{2CFCE0D1-6221-4C76-B9FF-3807CD562C0B}" destId="{24DB32E5-A9B9-465E-8425-69E4D5266094}" srcOrd="0" destOrd="0" presId="urn:microsoft.com/office/officeart/2008/layout/LinedList"/>
    <dgm:cxn modelId="{27A06017-8DED-4E30-8D86-52B160A1B985}" type="presOf" srcId="{60855DB0-60FD-4E06-81CD-57EBACADDD4C}" destId="{FEAFCA64-A5A7-4558-A8F2-1608145F58F5}" srcOrd="0" destOrd="0" presId="urn:microsoft.com/office/officeart/2008/layout/LinedList"/>
    <dgm:cxn modelId="{1D9D9E2D-3938-44AF-8858-33A54FFAF498}" type="presOf" srcId="{EEA46355-CEBB-47AD-A632-A28A04E5E2B1}" destId="{973A9A64-2545-4D93-B977-006AA9D8D9A6}" srcOrd="0" destOrd="0" presId="urn:microsoft.com/office/officeart/2008/layout/LinedList"/>
    <dgm:cxn modelId="{E96CB42E-64E2-4E7F-A017-978C334F10F0}" srcId="{EEA46355-CEBB-47AD-A632-A28A04E5E2B1}" destId="{60855DB0-60FD-4E06-81CD-57EBACADDD4C}" srcOrd="2" destOrd="0" parTransId="{9CC29942-DA12-4021-9E8A-7197621899B0}" sibTransId="{1E59EA8B-AC90-4070-94A8-F518EAFC8553}"/>
    <dgm:cxn modelId="{3DD9C742-0D59-4E15-B1D1-61F6A16D1153}" type="presOf" srcId="{7E5E70F2-CAE6-4FF0-86B2-13D8582B9AF8}" destId="{3D0A7041-287C-4B02-B18C-BEE86A3778F5}" srcOrd="0" destOrd="0" presId="urn:microsoft.com/office/officeart/2008/layout/LinedList"/>
    <dgm:cxn modelId="{B8B0BD52-1DFE-4B28-BEA1-40342FB758FE}" srcId="{EEA46355-CEBB-47AD-A632-A28A04E5E2B1}" destId="{2CFCE0D1-6221-4C76-B9FF-3807CD562C0B}" srcOrd="3" destOrd="0" parTransId="{1668BF11-2591-42B0-8634-5A2A068F4DD6}" sibTransId="{EE95BBC0-AB6A-48F3-A5E0-948A17D14716}"/>
    <dgm:cxn modelId="{B4A0CFAE-C587-49CF-A3CF-70858997FFAE}" srcId="{EEA46355-CEBB-47AD-A632-A28A04E5E2B1}" destId="{7E5E70F2-CAE6-4FF0-86B2-13D8582B9AF8}" srcOrd="0" destOrd="0" parTransId="{EBBCFDF6-180D-4970-B1B0-D82A4AB217DE}" sibTransId="{25E52E08-3DB7-42A8-9C78-920BD5758327}"/>
    <dgm:cxn modelId="{AF420DBC-C360-45D8-8021-04A9350656D0}" type="presOf" srcId="{7C2B98C5-00B5-4F90-A8BC-381ACCAFB977}" destId="{4B53EEB0-53DB-4050-AB2D-6CC3044F4FB3}" srcOrd="0" destOrd="0" presId="urn:microsoft.com/office/officeart/2008/layout/LinedList"/>
    <dgm:cxn modelId="{0CA996D7-C051-4D77-A821-709EEB310358}" type="presParOf" srcId="{973A9A64-2545-4D93-B977-006AA9D8D9A6}" destId="{C2E5D133-3338-49FF-AEE5-2FA859200CF6}" srcOrd="0" destOrd="0" presId="urn:microsoft.com/office/officeart/2008/layout/LinedList"/>
    <dgm:cxn modelId="{3C08EA06-9769-4DBB-95D0-6F781A3CF380}" type="presParOf" srcId="{973A9A64-2545-4D93-B977-006AA9D8D9A6}" destId="{A0CF61F4-8890-4FEC-ADDE-DA02840C90E7}" srcOrd="1" destOrd="0" presId="urn:microsoft.com/office/officeart/2008/layout/LinedList"/>
    <dgm:cxn modelId="{C89F6209-C144-4EE7-AFF2-28A6B34E08F2}" type="presParOf" srcId="{A0CF61F4-8890-4FEC-ADDE-DA02840C90E7}" destId="{3D0A7041-287C-4B02-B18C-BEE86A3778F5}" srcOrd="0" destOrd="0" presId="urn:microsoft.com/office/officeart/2008/layout/LinedList"/>
    <dgm:cxn modelId="{760046F5-C869-4381-A919-891C55532FDB}" type="presParOf" srcId="{A0CF61F4-8890-4FEC-ADDE-DA02840C90E7}" destId="{CCE0D783-0142-45C8-AB73-8DE88644A74B}" srcOrd="1" destOrd="0" presId="urn:microsoft.com/office/officeart/2008/layout/LinedList"/>
    <dgm:cxn modelId="{409891A3-BCBF-454B-A74E-9717D01FE3A0}" type="presParOf" srcId="{973A9A64-2545-4D93-B977-006AA9D8D9A6}" destId="{CC32780B-BFA6-4CE7-8FE6-6FF91C079B7E}" srcOrd="2" destOrd="0" presId="urn:microsoft.com/office/officeart/2008/layout/LinedList"/>
    <dgm:cxn modelId="{637905E7-9F3D-4BFF-9BE9-BE75847842F0}" type="presParOf" srcId="{973A9A64-2545-4D93-B977-006AA9D8D9A6}" destId="{59223C2E-EF35-44F9-95BE-561E9CF7BBEB}" srcOrd="3" destOrd="0" presId="urn:microsoft.com/office/officeart/2008/layout/LinedList"/>
    <dgm:cxn modelId="{AD5B0323-6B2F-47A0-A1A1-96E11880FFD8}" type="presParOf" srcId="{59223C2E-EF35-44F9-95BE-561E9CF7BBEB}" destId="{4B53EEB0-53DB-4050-AB2D-6CC3044F4FB3}" srcOrd="0" destOrd="0" presId="urn:microsoft.com/office/officeart/2008/layout/LinedList"/>
    <dgm:cxn modelId="{EFB16266-AD62-4091-9E46-CEAEB919B960}" type="presParOf" srcId="{59223C2E-EF35-44F9-95BE-561E9CF7BBEB}" destId="{6552FA39-DF5F-48B0-865F-01C17A4A8434}" srcOrd="1" destOrd="0" presId="urn:microsoft.com/office/officeart/2008/layout/LinedList"/>
    <dgm:cxn modelId="{E6B86FFE-FFBD-43F8-8375-E8BB8E27E9D0}" type="presParOf" srcId="{973A9A64-2545-4D93-B977-006AA9D8D9A6}" destId="{E72682EC-CC9A-43EB-97E7-239D12C6E062}" srcOrd="4" destOrd="0" presId="urn:microsoft.com/office/officeart/2008/layout/LinedList"/>
    <dgm:cxn modelId="{B074A127-F340-4CE1-966A-18AF7FCC4837}" type="presParOf" srcId="{973A9A64-2545-4D93-B977-006AA9D8D9A6}" destId="{52041F51-34C4-4AF3-9601-8F7D342090C1}" srcOrd="5" destOrd="0" presId="urn:microsoft.com/office/officeart/2008/layout/LinedList"/>
    <dgm:cxn modelId="{010ADE9D-BF4A-4877-AF14-38802E8AD0E4}" type="presParOf" srcId="{52041F51-34C4-4AF3-9601-8F7D342090C1}" destId="{FEAFCA64-A5A7-4558-A8F2-1608145F58F5}" srcOrd="0" destOrd="0" presId="urn:microsoft.com/office/officeart/2008/layout/LinedList"/>
    <dgm:cxn modelId="{20127E6D-252C-4DE3-9DFC-2F34FCDEACEF}" type="presParOf" srcId="{52041F51-34C4-4AF3-9601-8F7D342090C1}" destId="{D0A5B935-7E4D-425A-AA1B-0B2569490712}" srcOrd="1" destOrd="0" presId="urn:microsoft.com/office/officeart/2008/layout/LinedList"/>
    <dgm:cxn modelId="{9CD92569-73F3-492F-B773-44861797420B}" type="presParOf" srcId="{973A9A64-2545-4D93-B977-006AA9D8D9A6}" destId="{9852035D-927C-4791-A3D4-453D122B5438}" srcOrd="6" destOrd="0" presId="urn:microsoft.com/office/officeart/2008/layout/LinedList"/>
    <dgm:cxn modelId="{3C3CA220-9BB2-42EB-B339-3D5F92C72BFC}" type="presParOf" srcId="{973A9A64-2545-4D93-B977-006AA9D8D9A6}" destId="{FB0D4169-CB4E-43EF-B200-07B4CBED9275}" srcOrd="7" destOrd="0" presId="urn:microsoft.com/office/officeart/2008/layout/LinedList"/>
    <dgm:cxn modelId="{EF29B93A-8C68-48FB-B834-A862A8A6F522}" type="presParOf" srcId="{FB0D4169-CB4E-43EF-B200-07B4CBED9275}" destId="{24DB32E5-A9B9-465E-8425-69E4D5266094}" srcOrd="0" destOrd="0" presId="urn:microsoft.com/office/officeart/2008/layout/LinedList"/>
    <dgm:cxn modelId="{AB09CA98-52B7-4137-9D9B-D2B676AF81DD}" type="presParOf" srcId="{FB0D4169-CB4E-43EF-B200-07B4CBED9275}" destId="{AD170440-9867-4C8E-B3A1-E71282E6A56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3DF577-4372-2F4D-BC4C-664BB96EA354}" type="doc">
      <dgm:prSet loTypeId="urn:microsoft.com/office/officeart/2005/8/layout/hList2" loCatId="" qsTypeId="urn:microsoft.com/office/officeart/2005/8/quickstyle/simple3" qsCatId="simple" csTypeId="urn:microsoft.com/office/officeart/2005/8/colors/accent2_2" csCatId="accent2" phldr="1"/>
      <dgm:spPr/>
      <dgm:t>
        <a:bodyPr/>
        <a:lstStyle/>
        <a:p>
          <a:endParaRPr lang="en-US"/>
        </a:p>
      </dgm:t>
    </dgm:pt>
    <dgm:pt modelId="{57CB9F93-CF06-464F-AFAF-C95B5D3754F3}">
      <dgm:prSet phldrT="[Text]"/>
      <dgm:spPr/>
      <dgm:t>
        <a:bodyPr/>
        <a:lstStyle/>
        <a:p>
          <a:r>
            <a:rPr lang="en-US" dirty="0">
              <a:solidFill>
                <a:schemeClr val="accent2">
                  <a:lumMod val="75000"/>
                </a:schemeClr>
              </a:solidFill>
            </a:rPr>
            <a:t>I want my degree and/or to have learnt about this topic;  getting caught means I risk gaining my degree</a:t>
          </a:r>
          <a:endParaRPr lang="en-US" dirty="0"/>
        </a:p>
      </dgm:t>
    </dgm:pt>
    <dgm:pt modelId="{FBE97704-7EFF-D048-ACE1-9622D6ED8379}" type="parTrans" cxnId="{DA3BA3EE-C246-AB4F-98DC-226B28A75420}">
      <dgm:prSet/>
      <dgm:spPr/>
      <dgm:t>
        <a:bodyPr/>
        <a:lstStyle/>
        <a:p>
          <a:endParaRPr lang="en-US"/>
        </a:p>
      </dgm:t>
    </dgm:pt>
    <dgm:pt modelId="{4B06BF1D-486E-8641-9C63-39AE1B4ABD8F}" type="sibTrans" cxnId="{DA3BA3EE-C246-AB4F-98DC-226B28A75420}">
      <dgm:prSet/>
      <dgm:spPr/>
      <dgm:t>
        <a:bodyPr/>
        <a:lstStyle/>
        <a:p>
          <a:endParaRPr lang="en-US"/>
        </a:p>
      </dgm:t>
    </dgm:pt>
    <dgm:pt modelId="{715402E5-96DA-274E-9631-80A8369912B0}">
      <dgm:prSet phldrT="[Text]" phldr="1"/>
      <dgm:spPr/>
      <dgm:t>
        <a:bodyPr/>
        <a:lstStyle/>
        <a:p>
          <a:endParaRPr lang="en-US"/>
        </a:p>
      </dgm:t>
    </dgm:pt>
    <dgm:pt modelId="{49ED3529-40A2-7D4A-88A1-44042B2AA319}" type="parTrans" cxnId="{200E17B8-FC19-C543-A254-A0E8103D9177}">
      <dgm:prSet/>
      <dgm:spPr/>
      <dgm:t>
        <a:bodyPr/>
        <a:lstStyle/>
        <a:p>
          <a:endParaRPr lang="en-US"/>
        </a:p>
      </dgm:t>
    </dgm:pt>
    <dgm:pt modelId="{127E9E63-92D6-E74C-96F7-9034775589FE}" type="sibTrans" cxnId="{200E17B8-FC19-C543-A254-A0E8103D9177}">
      <dgm:prSet/>
      <dgm:spPr/>
      <dgm:t>
        <a:bodyPr/>
        <a:lstStyle/>
        <a:p>
          <a:endParaRPr lang="en-US"/>
        </a:p>
      </dgm:t>
    </dgm:pt>
    <dgm:pt modelId="{323DEA42-0972-0046-89F3-29AEF4F0FF42}">
      <dgm:prSet phldrT="[Text]"/>
      <dgm:spPr/>
      <dgm:t>
        <a:bodyPr/>
        <a:lstStyle/>
        <a:p>
          <a:r>
            <a:rPr lang="en-US" dirty="0">
              <a:solidFill>
                <a:schemeClr val="accent2">
                  <a:lumMod val="75000"/>
                </a:schemeClr>
              </a:solidFill>
            </a:rPr>
            <a:t>I want to succeed in learning and passing the course, by cheating I compromise my learning </a:t>
          </a:r>
          <a:endParaRPr lang="en-US" dirty="0"/>
        </a:p>
      </dgm:t>
    </dgm:pt>
    <dgm:pt modelId="{3EB3CE60-3978-CE47-ACA1-80D058EB6CE5}" type="parTrans" cxnId="{1693FC5E-C54D-BF48-8A5E-AF4AFDA771A5}">
      <dgm:prSet/>
      <dgm:spPr/>
      <dgm:t>
        <a:bodyPr/>
        <a:lstStyle/>
        <a:p>
          <a:endParaRPr lang="en-US"/>
        </a:p>
      </dgm:t>
    </dgm:pt>
    <dgm:pt modelId="{20B4F8EB-CADE-624A-BDF6-1A3A839DD913}" type="sibTrans" cxnId="{1693FC5E-C54D-BF48-8A5E-AF4AFDA771A5}">
      <dgm:prSet/>
      <dgm:spPr/>
      <dgm:t>
        <a:bodyPr/>
        <a:lstStyle/>
        <a:p>
          <a:endParaRPr lang="en-US"/>
        </a:p>
      </dgm:t>
    </dgm:pt>
    <dgm:pt modelId="{655C2727-1021-8342-A7A7-2A3CD4FED32F}">
      <dgm:prSet phldrT="[Text]"/>
      <dgm:spPr/>
      <dgm:t>
        <a:bodyPr/>
        <a:lstStyle/>
        <a:p>
          <a:r>
            <a:rPr lang="en-US" dirty="0"/>
            <a:t>Intent is most important (</a:t>
          </a:r>
          <a:r>
            <a:rPr lang="en-US" i="1" dirty="0"/>
            <a:t>deontological</a:t>
          </a:r>
          <a:r>
            <a:rPr lang="en-US" dirty="0"/>
            <a:t>)</a:t>
          </a:r>
        </a:p>
      </dgm:t>
    </dgm:pt>
    <dgm:pt modelId="{F9E57029-5FEA-BC40-B47D-A8876CC53D05}" type="parTrans" cxnId="{D3CDAA06-E3F0-B948-B3BB-A2A667FDCCA3}">
      <dgm:prSet/>
      <dgm:spPr/>
      <dgm:t>
        <a:bodyPr/>
        <a:lstStyle/>
        <a:p>
          <a:endParaRPr lang="en-US"/>
        </a:p>
      </dgm:t>
    </dgm:pt>
    <dgm:pt modelId="{AF13EBA2-BCF3-9649-A8F9-82C336FE4A5D}" type="sibTrans" cxnId="{D3CDAA06-E3F0-B948-B3BB-A2A667FDCCA3}">
      <dgm:prSet/>
      <dgm:spPr/>
      <dgm:t>
        <a:bodyPr/>
        <a:lstStyle/>
        <a:p>
          <a:endParaRPr lang="en-US"/>
        </a:p>
      </dgm:t>
    </dgm:pt>
    <dgm:pt modelId="{96468909-B004-AC4E-9E63-CF03C64BC4B7}">
      <dgm:prSet phldrT="[Text]" phldr="1"/>
      <dgm:spPr/>
      <dgm:t>
        <a:bodyPr/>
        <a:lstStyle/>
        <a:p>
          <a:endParaRPr lang="en-US"/>
        </a:p>
      </dgm:t>
    </dgm:pt>
    <dgm:pt modelId="{98108CDF-F453-FA42-B457-5068C06549B4}" type="parTrans" cxnId="{106A33AD-8BBC-A344-A20F-5C3A577DD518}">
      <dgm:prSet/>
      <dgm:spPr/>
      <dgm:t>
        <a:bodyPr/>
        <a:lstStyle/>
        <a:p>
          <a:endParaRPr lang="en-US"/>
        </a:p>
      </dgm:t>
    </dgm:pt>
    <dgm:pt modelId="{DF45DC2F-AE24-A149-A1A4-E800FBAE180E}" type="sibTrans" cxnId="{106A33AD-8BBC-A344-A20F-5C3A577DD518}">
      <dgm:prSet/>
      <dgm:spPr/>
      <dgm:t>
        <a:bodyPr/>
        <a:lstStyle/>
        <a:p>
          <a:endParaRPr lang="en-US"/>
        </a:p>
      </dgm:t>
    </dgm:pt>
    <dgm:pt modelId="{E9D11298-7350-E543-9D60-79D03FFE487F}">
      <dgm:prSet phldrT="[Text]"/>
      <dgm:spPr/>
      <dgm:t>
        <a:bodyPr/>
        <a:lstStyle/>
        <a:p>
          <a:r>
            <a:rPr lang="en-US" dirty="0">
              <a:solidFill>
                <a:schemeClr val="accent2">
                  <a:lumMod val="75000"/>
                </a:schemeClr>
              </a:solidFill>
            </a:rPr>
            <a:t>I don’t want to waste time, I don’t want to spend more money BUT I know cheating is wrong and I won’t do it </a:t>
          </a:r>
          <a:endParaRPr lang="en-US" dirty="0"/>
        </a:p>
      </dgm:t>
    </dgm:pt>
    <dgm:pt modelId="{B19D0280-A364-904C-960A-48C62F7DEA97}" type="parTrans" cxnId="{D1F3327F-FFBE-184F-8134-358391DC15AE}">
      <dgm:prSet/>
      <dgm:spPr/>
      <dgm:t>
        <a:bodyPr/>
        <a:lstStyle/>
        <a:p>
          <a:endParaRPr lang="en-US"/>
        </a:p>
      </dgm:t>
    </dgm:pt>
    <dgm:pt modelId="{F60C0DE7-045D-9143-A6C0-60F1A9877F59}" type="sibTrans" cxnId="{D1F3327F-FFBE-184F-8134-358391DC15AE}">
      <dgm:prSet/>
      <dgm:spPr/>
      <dgm:t>
        <a:bodyPr/>
        <a:lstStyle/>
        <a:p>
          <a:endParaRPr lang="en-US"/>
        </a:p>
      </dgm:t>
    </dgm:pt>
    <dgm:pt modelId="{631ADBD0-984F-6645-8C5F-6B49E6F5F1F1}">
      <dgm:prSet phldrT="[Text]"/>
      <dgm:spPr/>
      <dgm:t>
        <a:bodyPr/>
        <a:lstStyle/>
        <a:p>
          <a:r>
            <a:rPr lang="en-US" dirty="0"/>
            <a:t>Outcome is most important (</a:t>
          </a:r>
          <a:r>
            <a:rPr lang="en-US" i="1" dirty="0" err="1"/>
            <a:t>teleogical</a:t>
          </a:r>
          <a:r>
            <a:rPr lang="en-US" dirty="0"/>
            <a:t>)</a:t>
          </a:r>
        </a:p>
      </dgm:t>
    </dgm:pt>
    <dgm:pt modelId="{281CF504-B38D-3843-B71A-40ADBD30C7D1}" type="parTrans" cxnId="{79236900-E3D7-EE41-84AB-13D9DAF9F7FB}">
      <dgm:prSet/>
      <dgm:spPr/>
      <dgm:t>
        <a:bodyPr/>
        <a:lstStyle/>
        <a:p>
          <a:endParaRPr lang="en-US"/>
        </a:p>
      </dgm:t>
    </dgm:pt>
    <dgm:pt modelId="{75BC4D20-2F47-5B42-8006-DBFBA7D8BCBC}" type="sibTrans" cxnId="{79236900-E3D7-EE41-84AB-13D9DAF9F7FB}">
      <dgm:prSet/>
      <dgm:spPr/>
      <dgm:t>
        <a:bodyPr/>
        <a:lstStyle/>
        <a:p>
          <a:endParaRPr lang="en-US"/>
        </a:p>
      </dgm:t>
    </dgm:pt>
    <dgm:pt modelId="{19824108-2377-D049-AEFA-B0664E32CD0B}">
      <dgm:prSet phldrT="[Text]"/>
      <dgm:spPr/>
      <dgm:t>
        <a:bodyPr/>
        <a:lstStyle/>
        <a:p>
          <a:r>
            <a:rPr lang="en-US" dirty="0"/>
            <a:t>Inner guidance is most important (</a:t>
          </a:r>
          <a:r>
            <a:rPr lang="en-US" i="1" dirty="0"/>
            <a:t>virtues</a:t>
          </a:r>
          <a:r>
            <a:rPr lang="en-US" dirty="0"/>
            <a:t>)</a:t>
          </a:r>
        </a:p>
      </dgm:t>
    </dgm:pt>
    <dgm:pt modelId="{E8F984CC-3A56-B847-AC64-CC50CAD77956}" type="parTrans" cxnId="{E6B1C477-02AE-EB49-ADF6-3BC31EA41577}">
      <dgm:prSet/>
      <dgm:spPr/>
      <dgm:t>
        <a:bodyPr/>
        <a:lstStyle/>
        <a:p>
          <a:endParaRPr lang="en-US"/>
        </a:p>
      </dgm:t>
    </dgm:pt>
    <dgm:pt modelId="{C7E0985D-C1F7-6449-81C0-890604557898}" type="sibTrans" cxnId="{E6B1C477-02AE-EB49-ADF6-3BC31EA41577}">
      <dgm:prSet/>
      <dgm:spPr/>
      <dgm:t>
        <a:bodyPr/>
        <a:lstStyle/>
        <a:p>
          <a:endParaRPr lang="en-US"/>
        </a:p>
      </dgm:t>
    </dgm:pt>
    <dgm:pt modelId="{11EDAC85-AB31-F348-959F-687EE0CE247B}">
      <dgm:prSet phldrT="[Text]" phldr="1"/>
      <dgm:spPr/>
      <dgm:t>
        <a:bodyPr/>
        <a:lstStyle/>
        <a:p>
          <a:endParaRPr lang="en-US" dirty="0"/>
        </a:p>
      </dgm:t>
    </dgm:pt>
    <dgm:pt modelId="{08F63A07-D681-5644-8972-FD8888977AC0}" type="sibTrans" cxnId="{2BCE0A44-74C5-9F49-B62F-3BA25BA02419}">
      <dgm:prSet/>
      <dgm:spPr/>
      <dgm:t>
        <a:bodyPr/>
        <a:lstStyle/>
        <a:p>
          <a:endParaRPr lang="en-US"/>
        </a:p>
      </dgm:t>
    </dgm:pt>
    <dgm:pt modelId="{FD030CB2-77B3-0143-A9B3-106FDE582C43}" type="parTrans" cxnId="{2BCE0A44-74C5-9F49-B62F-3BA25BA02419}">
      <dgm:prSet/>
      <dgm:spPr/>
      <dgm:t>
        <a:bodyPr/>
        <a:lstStyle/>
        <a:p>
          <a:endParaRPr lang="en-US"/>
        </a:p>
      </dgm:t>
    </dgm:pt>
    <dgm:pt modelId="{F13C7FAD-4587-A641-9185-D51980AD013C}" type="pres">
      <dgm:prSet presAssocID="{B73DF577-4372-2F4D-BC4C-664BB96EA354}" presName="linearFlow" presStyleCnt="0">
        <dgm:presLayoutVars>
          <dgm:dir/>
          <dgm:animLvl val="lvl"/>
          <dgm:resizeHandles/>
        </dgm:presLayoutVars>
      </dgm:prSet>
      <dgm:spPr/>
    </dgm:pt>
    <dgm:pt modelId="{5805AA6D-F624-1249-8B1D-19A92B358BFB}" type="pres">
      <dgm:prSet presAssocID="{11EDAC85-AB31-F348-959F-687EE0CE247B}" presName="compositeNode" presStyleCnt="0">
        <dgm:presLayoutVars>
          <dgm:bulletEnabled val="1"/>
        </dgm:presLayoutVars>
      </dgm:prSet>
      <dgm:spPr/>
    </dgm:pt>
    <dgm:pt modelId="{EA677586-BC27-F240-ACDA-275AD1384CED}" type="pres">
      <dgm:prSet presAssocID="{11EDAC85-AB31-F348-959F-687EE0CE247B}" presName="image" presStyleLbl="fgImgPlace1" presStyleIdx="0" presStyleCnt="3" custLinFactNeighborX="14972" custLinFactNeighborY="1548"/>
      <dgm:spPr/>
    </dgm:pt>
    <dgm:pt modelId="{8237572A-F64C-234E-92F6-863275D23646}" type="pres">
      <dgm:prSet presAssocID="{11EDAC85-AB31-F348-959F-687EE0CE247B}" presName="childNode" presStyleLbl="node1" presStyleIdx="0" presStyleCnt="3" custScaleX="140164" custLinFactNeighborX="4759" custLinFactNeighborY="-733">
        <dgm:presLayoutVars>
          <dgm:bulletEnabled val="1"/>
        </dgm:presLayoutVars>
      </dgm:prSet>
      <dgm:spPr/>
    </dgm:pt>
    <dgm:pt modelId="{808892B3-F0CA-1641-A520-8918C2120824}" type="pres">
      <dgm:prSet presAssocID="{11EDAC85-AB31-F348-959F-687EE0CE247B}" presName="parentNode" presStyleLbl="revTx" presStyleIdx="0" presStyleCnt="3">
        <dgm:presLayoutVars>
          <dgm:chMax val="0"/>
          <dgm:bulletEnabled val="1"/>
        </dgm:presLayoutVars>
      </dgm:prSet>
      <dgm:spPr/>
    </dgm:pt>
    <dgm:pt modelId="{C454FE47-CA4C-C445-88E4-273526F7110D}" type="pres">
      <dgm:prSet presAssocID="{08F63A07-D681-5644-8972-FD8888977AC0}" presName="sibTrans" presStyleCnt="0"/>
      <dgm:spPr/>
    </dgm:pt>
    <dgm:pt modelId="{4A99A956-4A21-0B43-8F29-FB5047A83FF5}" type="pres">
      <dgm:prSet presAssocID="{715402E5-96DA-274E-9631-80A8369912B0}" presName="compositeNode" presStyleCnt="0">
        <dgm:presLayoutVars>
          <dgm:bulletEnabled val="1"/>
        </dgm:presLayoutVars>
      </dgm:prSet>
      <dgm:spPr/>
    </dgm:pt>
    <dgm:pt modelId="{87DD3309-9720-FE46-927F-26D0043922CA}" type="pres">
      <dgm:prSet presAssocID="{715402E5-96DA-274E-9631-80A8369912B0}" presName="image" presStyleLbl="fgImgPlace1" presStyleIdx="1" presStyleCnt="3"/>
      <dgm:spPr/>
    </dgm:pt>
    <dgm:pt modelId="{6DC32E36-8BF6-8A44-A16B-FD098C668EAA}" type="pres">
      <dgm:prSet presAssocID="{715402E5-96DA-274E-9631-80A8369912B0}" presName="childNode" presStyleLbl="node1" presStyleIdx="1" presStyleCnt="3" custScaleX="139249">
        <dgm:presLayoutVars>
          <dgm:bulletEnabled val="1"/>
        </dgm:presLayoutVars>
      </dgm:prSet>
      <dgm:spPr/>
    </dgm:pt>
    <dgm:pt modelId="{B609CC00-C683-7E40-9CC2-3FA066F2F8DA}" type="pres">
      <dgm:prSet presAssocID="{715402E5-96DA-274E-9631-80A8369912B0}" presName="parentNode" presStyleLbl="revTx" presStyleIdx="1" presStyleCnt="3">
        <dgm:presLayoutVars>
          <dgm:chMax val="0"/>
          <dgm:bulletEnabled val="1"/>
        </dgm:presLayoutVars>
      </dgm:prSet>
      <dgm:spPr/>
    </dgm:pt>
    <dgm:pt modelId="{5A0AE195-2B0D-654E-B91D-2B59BDB033EE}" type="pres">
      <dgm:prSet presAssocID="{127E9E63-92D6-E74C-96F7-9034775589FE}" presName="sibTrans" presStyleCnt="0"/>
      <dgm:spPr/>
    </dgm:pt>
    <dgm:pt modelId="{50A0F844-9F97-C44E-86E6-FB86A21FF8C9}" type="pres">
      <dgm:prSet presAssocID="{96468909-B004-AC4E-9E63-CF03C64BC4B7}" presName="compositeNode" presStyleCnt="0">
        <dgm:presLayoutVars>
          <dgm:bulletEnabled val="1"/>
        </dgm:presLayoutVars>
      </dgm:prSet>
      <dgm:spPr/>
    </dgm:pt>
    <dgm:pt modelId="{6C0C269E-8BEA-0C4F-A900-7139725748E8}" type="pres">
      <dgm:prSet presAssocID="{96468909-B004-AC4E-9E63-CF03C64BC4B7}" presName="image" presStyleLbl="fgImgPlace1" presStyleIdx="2" presStyleCnt="3"/>
      <dgm:spPr/>
    </dgm:pt>
    <dgm:pt modelId="{02ADE776-2B2C-D24F-BE34-AF7ECE14C218}" type="pres">
      <dgm:prSet presAssocID="{96468909-B004-AC4E-9E63-CF03C64BC4B7}" presName="childNode" presStyleLbl="node1" presStyleIdx="2" presStyleCnt="3" custScaleX="143701">
        <dgm:presLayoutVars>
          <dgm:bulletEnabled val="1"/>
        </dgm:presLayoutVars>
      </dgm:prSet>
      <dgm:spPr/>
    </dgm:pt>
    <dgm:pt modelId="{276944A6-1CFF-0942-9BC8-8636450F41BB}" type="pres">
      <dgm:prSet presAssocID="{96468909-B004-AC4E-9E63-CF03C64BC4B7}" presName="parentNode" presStyleLbl="revTx" presStyleIdx="2" presStyleCnt="3">
        <dgm:presLayoutVars>
          <dgm:chMax val="0"/>
          <dgm:bulletEnabled val="1"/>
        </dgm:presLayoutVars>
      </dgm:prSet>
      <dgm:spPr/>
    </dgm:pt>
  </dgm:ptLst>
  <dgm:cxnLst>
    <dgm:cxn modelId="{79236900-E3D7-EE41-84AB-13D9DAF9F7FB}" srcId="{11EDAC85-AB31-F348-959F-687EE0CE247B}" destId="{631ADBD0-984F-6645-8C5F-6B49E6F5F1F1}" srcOrd="1" destOrd="0" parTransId="{281CF504-B38D-3843-B71A-40ADBD30C7D1}" sibTransId="{75BC4D20-2F47-5B42-8006-DBFBA7D8BCBC}"/>
    <dgm:cxn modelId="{D3CDAA06-E3F0-B948-B3BB-A2A667FDCCA3}" srcId="{715402E5-96DA-274E-9631-80A8369912B0}" destId="{655C2727-1021-8342-A7A7-2A3CD4FED32F}" srcOrd="1" destOrd="0" parTransId="{F9E57029-5FEA-BC40-B47D-A8876CC53D05}" sibTransId="{AF13EBA2-BCF3-9649-A8F9-82C336FE4A5D}"/>
    <dgm:cxn modelId="{9B08A80A-250F-BE4B-AD8C-857D15141933}" type="presOf" srcId="{715402E5-96DA-274E-9631-80A8369912B0}" destId="{B609CC00-C683-7E40-9CC2-3FA066F2F8DA}" srcOrd="0" destOrd="0" presId="urn:microsoft.com/office/officeart/2005/8/layout/hList2"/>
    <dgm:cxn modelId="{44611D1D-BFC9-D740-87B7-320BBEE216D6}" type="presOf" srcId="{E9D11298-7350-E543-9D60-79D03FFE487F}" destId="{02ADE776-2B2C-D24F-BE34-AF7ECE14C218}" srcOrd="0" destOrd="0" presId="urn:microsoft.com/office/officeart/2005/8/layout/hList2"/>
    <dgm:cxn modelId="{799DE121-0B61-954C-B507-C670DA4611D3}" type="presOf" srcId="{B73DF577-4372-2F4D-BC4C-664BB96EA354}" destId="{F13C7FAD-4587-A641-9185-D51980AD013C}" srcOrd="0" destOrd="0" presId="urn:microsoft.com/office/officeart/2005/8/layout/hList2"/>
    <dgm:cxn modelId="{F048D828-CC6B-CB41-B7A1-968211E82327}" type="presOf" srcId="{57CB9F93-CF06-464F-AFAF-C95B5D3754F3}" destId="{8237572A-F64C-234E-92F6-863275D23646}" srcOrd="0" destOrd="0" presId="urn:microsoft.com/office/officeart/2005/8/layout/hList2"/>
    <dgm:cxn modelId="{1693FC5E-C54D-BF48-8A5E-AF4AFDA771A5}" srcId="{715402E5-96DA-274E-9631-80A8369912B0}" destId="{323DEA42-0972-0046-89F3-29AEF4F0FF42}" srcOrd="0" destOrd="0" parTransId="{3EB3CE60-3978-CE47-ACA1-80D058EB6CE5}" sibTransId="{20B4F8EB-CADE-624A-BDF6-1A3A839DD913}"/>
    <dgm:cxn modelId="{2BCE0A44-74C5-9F49-B62F-3BA25BA02419}" srcId="{B73DF577-4372-2F4D-BC4C-664BB96EA354}" destId="{11EDAC85-AB31-F348-959F-687EE0CE247B}" srcOrd="0" destOrd="0" parTransId="{FD030CB2-77B3-0143-A9B3-106FDE582C43}" sibTransId="{08F63A07-D681-5644-8972-FD8888977AC0}"/>
    <dgm:cxn modelId="{57C76645-A55C-144D-BC4E-C352D375A022}" type="presOf" srcId="{655C2727-1021-8342-A7A7-2A3CD4FED32F}" destId="{6DC32E36-8BF6-8A44-A16B-FD098C668EAA}" srcOrd="0" destOrd="1" presId="urn:microsoft.com/office/officeart/2005/8/layout/hList2"/>
    <dgm:cxn modelId="{CFA9E069-9F33-9744-B154-856796179B8C}" type="presOf" srcId="{323DEA42-0972-0046-89F3-29AEF4F0FF42}" destId="{6DC32E36-8BF6-8A44-A16B-FD098C668EAA}" srcOrd="0" destOrd="0" presId="urn:microsoft.com/office/officeart/2005/8/layout/hList2"/>
    <dgm:cxn modelId="{E6B1C477-02AE-EB49-ADF6-3BC31EA41577}" srcId="{96468909-B004-AC4E-9E63-CF03C64BC4B7}" destId="{19824108-2377-D049-AEFA-B0664E32CD0B}" srcOrd="1" destOrd="0" parTransId="{E8F984CC-3A56-B847-AC64-CC50CAD77956}" sibTransId="{C7E0985D-C1F7-6449-81C0-890604557898}"/>
    <dgm:cxn modelId="{D1F3327F-FFBE-184F-8134-358391DC15AE}" srcId="{96468909-B004-AC4E-9E63-CF03C64BC4B7}" destId="{E9D11298-7350-E543-9D60-79D03FFE487F}" srcOrd="0" destOrd="0" parTransId="{B19D0280-A364-904C-960A-48C62F7DEA97}" sibTransId="{F60C0DE7-045D-9143-A6C0-60F1A9877F59}"/>
    <dgm:cxn modelId="{B0FDF9A1-AEBE-7549-AF59-A5B79F430A2B}" type="presOf" srcId="{96468909-B004-AC4E-9E63-CF03C64BC4B7}" destId="{276944A6-1CFF-0942-9BC8-8636450F41BB}" srcOrd="0" destOrd="0" presId="urn:microsoft.com/office/officeart/2005/8/layout/hList2"/>
    <dgm:cxn modelId="{106A33AD-8BBC-A344-A20F-5C3A577DD518}" srcId="{B73DF577-4372-2F4D-BC4C-664BB96EA354}" destId="{96468909-B004-AC4E-9E63-CF03C64BC4B7}" srcOrd="2" destOrd="0" parTransId="{98108CDF-F453-FA42-B457-5068C06549B4}" sibTransId="{DF45DC2F-AE24-A149-A1A4-E800FBAE180E}"/>
    <dgm:cxn modelId="{200E17B8-FC19-C543-A254-A0E8103D9177}" srcId="{B73DF577-4372-2F4D-BC4C-664BB96EA354}" destId="{715402E5-96DA-274E-9631-80A8369912B0}" srcOrd="1" destOrd="0" parTransId="{49ED3529-40A2-7D4A-88A1-44042B2AA319}" sibTransId="{127E9E63-92D6-E74C-96F7-9034775589FE}"/>
    <dgm:cxn modelId="{8C9C97D4-267D-0A4E-B9C1-89B2E2653ECB}" type="presOf" srcId="{19824108-2377-D049-AEFA-B0664E32CD0B}" destId="{02ADE776-2B2C-D24F-BE34-AF7ECE14C218}" srcOrd="0" destOrd="1" presId="urn:microsoft.com/office/officeart/2005/8/layout/hList2"/>
    <dgm:cxn modelId="{D7F8C3DD-2E27-1047-949B-C8B2E54C92C8}" type="presOf" srcId="{11EDAC85-AB31-F348-959F-687EE0CE247B}" destId="{808892B3-F0CA-1641-A520-8918C2120824}" srcOrd="0" destOrd="0" presId="urn:microsoft.com/office/officeart/2005/8/layout/hList2"/>
    <dgm:cxn modelId="{620DE7E8-D3D1-AD48-8D0B-B00993BC5FF9}" type="presOf" srcId="{631ADBD0-984F-6645-8C5F-6B49E6F5F1F1}" destId="{8237572A-F64C-234E-92F6-863275D23646}" srcOrd="0" destOrd="1" presId="urn:microsoft.com/office/officeart/2005/8/layout/hList2"/>
    <dgm:cxn modelId="{DA3BA3EE-C246-AB4F-98DC-226B28A75420}" srcId="{11EDAC85-AB31-F348-959F-687EE0CE247B}" destId="{57CB9F93-CF06-464F-AFAF-C95B5D3754F3}" srcOrd="0" destOrd="0" parTransId="{FBE97704-7EFF-D048-ACE1-9622D6ED8379}" sibTransId="{4B06BF1D-486E-8641-9C63-39AE1B4ABD8F}"/>
    <dgm:cxn modelId="{08C38B91-D79C-7C42-856A-70B085200B9D}" type="presParOf" srcId="{F13C7FAD-4587-A641-9185-D51980AD013C}" destId="{5805AA6D-F624-1249-8B1D-19A92B358BFB}" srcOrd="0" destOrd="0" presId="urn:microsoft.com/office/officeart/2005/8/layout/hList2"/>
    <dgm:cxn modelId="{4A4C9A5F-8B17-F041-A6DE-88052D3748D4}" type="presParOf" srcId="{5805AA6D-F624-1249-8B1D-19A92B358BFB}" destId="{EA677586-BC27-F240-ACDA-275AD1384CED}" srcOrd="0" destOrd="0" presId="urn:microsoft.com/office/officeart/2005/8/layout/hList2"/>
    <dgm:cxn modelId="{DA3234E8-E5E2-764F-BDFD-60E108AA2F3E}" type="presParOf" srcId="{5805AA6D-F624-1249-8B1D-19A92B358BFB}" destId="{8237572A-F64C-234E-92F6-863275D23646}" srcOrd="1" destOrd="0" presId="urn:microsoft.com/office/officeart/2005/8/layout/hList2"/>
    <dgm:cxn modelId="{A428AE24-E3B7-F147-9AF2-74880FB180CD}" type="presParOf" srcId="{5805AA6D-F624-1249-8B1D-19A92B358BFB}" destId="{808892B3-F0CA-1641-A520-8918C2120824}" srcOrd="2" destOrd="0" presId="urn:microsoft.com/office/officeart/2005/8/layout/hList2"/>
    <dgm:cxn modelId="{1B29972C-F69F-4348-ACD9-D301563C1FE5}" type="presParOf" srcId="{F13C7FAD-4587-A641-9185-D51980AD013C}" destId="{C454FE47-CA4C-C445-88E4-273526F7110D}" srcOrd="1" destOrd="0" presId="urn:microsoft.com/office/officeart/2005/8/layout/hList2"/>
    <dgm:cxn modelId="{2841FEF2-EA87-0C48-8605-815ABBED1D72}" type="presParOf" srcId="{F13C7FAD-4587-A641-9185-D51980AD013C}" destId="{4A99A956-4A21-0B43-8F29-FB5047A83FF5}" srcOrd="2" destOrd="0" presId="urn:microsoft.com/office/officeart/2005/8/layout/hList2"/>
    <dgm:cxn modelId="{BF76D915-23A5-5D4D-B525-A5F0CA07C16D}" type="presParOf" srcId="{4A99A956-4A21-0B43-8F29-FB5047A83FF5}" destId="{87DD3309-9720-FE46-927F-26D0043922CA}" srcOrd="0" destOrd="0" presId="urn:microsoft.com/office/officeart/2005/8/layout/hList2"/>
    <dgm:cxn modelId="{51F3F17C-B55E-F544-B349-5BDE92A010FB}" type="presParOf" srcId="{4A99A956-4A21-0B43-8F29-FB5047A83FF5}" destId="{6DC32E36-8BF6-8A44-A16B-FD098C668EAA}" srcOrd="1" destOrd="0" presId="urn:microsoft.com/office/officeart/2005/8/layout/hList2"/>
    <dgm:cxn modelId="{1807A0E6-E853-4941-AC6A-4F7128AFCC59}" type="presParOf" srcId="{4A99A956-4A21-0B43-8F29-FB5047A83FF5}" destId="{B609CC00-C683-7E40-9CC2-3FA066F2F8DA}" srcOrd="2" destOrd="0" presId="urn:microsoft.com/office/officeart/2005/8/layout/hList2"/>
    <dgm:cxn modelId="{6FAFAB87-9812-E34E-A09B-154214297B30}" type="presParOf" srcId="{F13C7FAD-4587-A641-9185-D51980AD013C}" destId="{5A0AE195-2B0D-654E-B91D-2B59BDB033EE}" srcOrd="3" destOrd="0" presId="urn:microsoft.com/office/officeart/2005/8/layout/hList2"/>
    <dgm:cxn modelId="{A7443D78-E451-CE42-A68A-B1FEF8E9D9B9}" type="presParOf" srcId="{F13C7FAD-4587-A641-9185-D51980AD013C}" destId="{50A0F844-9F97-C44E-86E6-FB86A21FF8C9}" srcOrd="4" destOrd="0" presId="urn:microsoft.com/office/officeart/2005/8/layout/hList2"/>
    <dgm:cxn modelId="{C9A0E933-8BF7-4449-98F4-F961025548E7}" type="presParOf" srcId="{50A0F844-9F97-C44E-86E6-FB86A21FF8C9}" destId="{6C0C269E-8BEA-0C4F-A900-7139725748E8}" srcOrd="0" destOrd="0" presId="urn:microsoft.com/office/officeart/2005/8/layout/hList2"/>
    <dgm:cxn modelId="{8045907B-50BA-834F-A425-86AF03C2CA0F}" type="presParOf" srcId="{50A0F844-9F97-C44E-86E6-FB86A21FF8C9}" destId="{02ADE776-2B2C-D24F-BE34-AF7ECE14C218}" srcOrd="1" destOrd="0" presId="urn:microsoft.com/office/officeart/2005/8/layout/hList2"/>
    <dgm:cxn modelId="{4A220633-F66F-1843-A498-D07807045DC9}" type="presParOf" srcId="{50A0F844-9F97-C44E-86E6-FB86A21FF8C9}" destId="{276944A6-1CFF-0942-9BC8-8636450F41BB}"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811E3-7BEF-4DC3-B1AD-21D710DD84BA}">
      <dsp:nvSpPr>
        <dsp:cNvPr id="0" name=""/>
        <dsp:cNvSpPr/>
      </dsp:nvSpPr>
      <dsp:spPr>
        <a:xfrm>
          <a:off x="7186" y="0"/>
          <a:ext cx="4375511" cy="50323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“…to extend human knowledge beyond what is already known.  An individual’s </a:t>
          </a:r>
          <a:r>
            <a:rPr lang="en-US" sz="2400" b="1" kern="1200" dirty="0"/>
            <a:t>knowledge enters the domain of science only after it is presented to others</a:t>
          </a:r>
          <a:r>
            <a:rPr lang="en-US" sz="1800" kern="1200" dirty="0"/>
            <a:t> in such a fashion that they can independently judge its validity”  - (National Academies of Science, Engineering and Medicine, NA Press, “On Being a Scientist” 1995)</a:t>
          </a:r>
        </a:p>
      </dsp:txBody>
      <dsp:txXfrm>
        <a:off x="135340" y="128154"/>
        <a:ext cx="4119203" cy="4776067"/>
      </dsp:txXfrm>
    </dsp:sp>
    <dsp:sp modelId="{4052F1C7-EDC3-44F6-A5BF-A29BA7E994EE}">
      <dsp:nvSpPr>
        <dsp:cNvPr id="0" name=""/>
        <dsp:cNvSpPr/>
      </dsp:nvSpPr>
      <dsp:spPr>
        <a:xfrm>
          <a:off x="290607" y="-47577"/>
          <a:ext cx="88809" cy="951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0607" y="-28546"/>
        <a:ext cx="62166" cy="57092"/>
      </dsp:txXfrm>
    </dsp:sp>
    <dsp:sp modelId="{0E20B62B-9E9C-4D5F-8F63-303F26415615}">
      <dsp:nvSpPr>
        <dsp:cNvPr id="0" name=""/>
        <dsp:cNvSpPr/>
      </dsp:nvSpPr>
      <dsp:spPr>
        <a:xfrm>
          <a:off x="6132902" y="0"/>
          <a:ext cx="4375511" cy="50323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“Indigenous knowledge” as a term that refers to a set of complex knowledge systems based on the worldviews of Indigenous peoples. Indigenous knowledge reflects the unique cultures, languages, governance systems and histories of Indigenous peoples from a particular location. Indigenous knowledge is dynamic and evolves over time. It builds on the experiences of earlier generations and adapts to present conditions. First Nations, Inuit and Métis each have a distinct way of describing their knowledge. </a:t>
          </a:r>
          <a:r>
            <a:rPr lang="en-US" sz="2400" b="1" kern="1200" dirty="0"/>
            <a:t>Knowledge-holders are the only people who can truly define Indigenous knowledge for their communities</a:t>
          </a:r>
          <a:r>
            <a:rPr lang="en-US" sz="1800" b="1" kern="1200" dirty="0"/>
            <a:t> </a:t>
          </a:r>
          <a:r>
            <a:rPr lang="en-US" sz="1800" kern="1200" dirty="0"/>
            <a:t>- (Govt. of Canada)</a:t>
          </a:r>
        </a:p>
      </dsp:txBody>
      <dsp:txXfrm>
        <a:off x="6261056" y="128154"/>
        <a:ext cx="4119203" cy="47760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E5D133-3338-49FF-AEE5-2FA859200CF6}">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0A7041-287C-4B02-B18C-BEE86A3778F5}">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CA" sz="2100" kern="1200" dirty="0"/>
            <a:t>As part of a research </a:t>
          </a:r>
          <a:r>
            <a:rPr lang="en-CA" sz="2100" b="1" kern="1200" dirty="0"/>
            <a:t>cluster/group/institute</a:t>
          </a:r>
          <a:r>
            <a:rPr lang="en-CA" sz="2100" kern="1200" dirty="0"/>
            <a:t>, maintain a continuous flow of incoming literature and waves of analyses. Clusters, by nature, tend to attract other similar structures forming a network. </a:t>
          </a:r>
          <a:endParaRPr lang="en-US" sz="2100" kern="1200" dirty="0"/>
        </a:p>
      </dsp:txBody>
      <dsp:txXfrm>
        <a:off x="0" y="0"/>
        <a:ext cx="10515600" cy="1087834"/>
      </dsp:txXfrm>
    </dsp:sp>
    <dsp:sp modelId="{CC32780B-BFA6-4CE7-8FE6-6FF91C079B7E}">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53EEB0-53DB-4050-AB2D-6CC3044F4FB3}">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CA" sz="2100" b="1" kern="1200" dirty="0"/>
            <a:t>Meta analyses</a:t>
          </a:r>
          <a:r>
            <a:rPr lang="en-CA" sz="2100" kern="1200" dirty="0"/>
            <a:t> should be a regular activity in a cluster. </a:t>
          </a:r>
          <a:endParaRPr lang="en-US" sz="2100" kern="1200" dirty="0"/>
        </a:p>
      </dsp:txBody>
      <dsp:txXfrm>
        <a:off x="0" y="1087834"/>
        <a:ext cx="10515600" cy="1087834"/>
      </dsp:txXfrm>
    </dsp:sp>
    <dsp:sp modelId="{E72682EC-CC9A-43EB-97E7-239D12C6E062}">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AFCA64-A5A7-4558-A8F2-1608145F58F5}">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CA" sz="2100" kern="1200" dirty="0"/>
            <a:t>To be data-informed and proactive, research activities should become ‘</a:t>
          </a:r>
          <a:r>
            <a:rPr lang="en-CA" sz="2100" b="1" kern="1200" dirty="0"/>
            <a:t>traceable</a:t>
          </a:r>
          <a:r>
            <a:rPr lang="en-CA" sz="2100" kern="1200" dirty="0"/>
            <a:t>’ in terms of portfolios, datasets, models, and arguments. Trace your article writing, coding, design, reading,  synthesizing, …</a:t>
          </a:r>
          <a:endParaRPr lang="en-US" sz="2100" kern="1200" dirty="0"/>
        </a:p>
      </dsp:txBody>
      <dsp:txXfrm>
        <a:off x="0" y="2175669"/>
        <a:ext cx="10515600" cy="1087834"/>
      </dsp:txXfrm>
    </dsp:sp>
    <dsp:sp modelId="{9852035D-927C-4791-A3D4-453D122B5438}">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DB32E5-A9B9-465E-8425-69E4D5266094}">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CA" sz="2100" kern="1200" dirty="0"/>
            <a:t>Research productivity or acknowledgement by a knowledge holder can be measures of one’s </a:t>
          </a:r>
          <a:r>
            <a:rPr lang="en-CA" sz="2100" b="1" kern="1200" dirty="0"/>
            <a:t>proximity to the knowledge frontier</a:t>
          </a:r>
          <a:r>
            <a:rPr lang="en-CA" sz="2100" kern="1200" dirty="0"/>
            <a:t>. </a:t>
          </a:r>
          <a:endParaRPr lang="en-US" sz="2100" kern="1200" dirty="0"/>
        </a:p>
      </dsp:txBody>
      <dsp:txXfrm>
        <a:off x="0" y="3263503"/>
        <a:ext cx="10515600" cy="10878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8892B3-F0CA-1641-A520-8918C2120824}">
      <dsp:nvSpPr>
        <dsp:cNvPr id="0" name=""/>
        <dsp:cNvSpPr/>
      </dsp:nvSpPr>
      <dsp:spPr>
        <a:xfrm rot="16200000">
          <a:off x="-628727" y="1774772"/>
          <a:ext cx="2678119" cy="362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19868" bIns="0" numCol="1" spcCol="1270" anchor="t" anchorCtr="0">
          <a:noAutofit/>
        </a:bodyPr>
        <a:lstStyle/>
        <a:p>
          <a:pPr marL="0" lvl="0" indent="0" algn="r" defTabSz="1111250">
            <a:lnSpc>
              <a:spcPct val="90000"/>
            </a:lnSpc>
            <a:spcBef>
              <a:spcPct val="0"/>
            </a:spcBef>
            <a:spcAft>
              <a:spcPct val="35000"/>
            </a:spcAft>
            <a:buNone/>
          </a:pPr>
          <a:endParaRPr lang="en-US" sz="2500" kern="1200" dirty="0"/>
        </a:p>
      </dsp:txBody>
      <dsp:txXfrm>
        <a:off x="-628727" y="1774772"/>
        <a:ext cx="2678119" cy="362685"/>
      </dsp:txXfrm>
    </dsp:sp>
    <dsp:sp modelId="{8237572A-F64C-234E-92F6-863275D23646}">
      <dsp:nvSpPr>
        <dsp:cNvPr id="0" name=""/>
        <dsp:cNvSpPr/>
      </dsp:nvSpPr>
      <dsp:spPr>
        <a:xfrm>
          <a:off x="614855" y="597425"/>
          <a:ext cx="2532142" cy="2678119"/>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319868"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accent2">
                  <a:lumMod val="75000"/>
                </a:schemeClr>
              </a:solidFill>
            </a:rPr>
            <a:t>I want my degree and/or to have learnt about this topic;  getting caught means I risk gaining my degree</a:t>
          </a:r>
          <a:endParaRPr lang="en-US" sz="1600" kern="1200" dirty="0"/>
        </a:p>
        <a:p>
          <a:pPr marL="171450" lvl="1" indent="-171450" algn="l" defTabSz="711200">
            <a:lnSpc>
              <a:spcPct val="90000"/>
            </a:lnSpc>
            <a:spcBef>
              <a:spcPct val="0"/>
            </a:spcBef>
            <a:spcAft>
              <a:spcPct val="15000"/>
            </a:spcAft>
            <a:buChar char="•"/>
          </a:pPr>
          <a:r>
            <a:rPr lang="en-US" sz="1600" kern="1200" dirty="0"/>
            <a:t>Outcome is most important (</a:t>
          </a:r>
          <a:r>
            <a:rPr lang="en-US" sz="1600" i="1" kern="1200" dirty="0" err="1"/>
            <a:t>teleogical</a:t>
          </a:r>
          <a:r>
            <a:rPr lang="en-US" sz="1600" kern="1200" dirty="0"/>
            <a:t>)</a:t>
          </a:r>
        </a:p>
      </dsp:txBody>
      <dsp:txXfrm>
        <a:off x="614855" y="597425"/>
        <a:ext cx="2532142" cy="2678119"/>
      </dsp:txXfrm>
    </dsp:sp>
    <dsp:sp modelId="{EA677586-BC27-F240-ACDA-275AD1384CED}">
      <dsp:nvSpPr>
        <dsp:cNvPr id="0" name=""/>
        <dsp:cNvSpPr/>
      </dsp:nvSpPr>
      <dsp:spPr>
        <a:xfrm>
          <a:off x="637591" y="149539"/>
          <a:ext cx="725370" cy="725370"/>
        </a:xfrm>
        <a:prstGeom prst="rect">
          <a:avLst/>
        </a:prstGeom>
        <a:solidFill>
          <a:schemeClr val="accent2">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B609CC00-C683-7E40-9CC2-3FA066F2F8DA}">
      <dsp:nvSpPr>
        <dsp:cNvPr id="0" name=""/>
        <dsp:cNvSpPr/>
      </dsp:nvSpPr>
      <dsp:spPr>
        <a:xfrm rot="16200000">
          <a:off x="2387179" y="1774772"/>
          <a:ext cx="2678119" cy="362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19868" bIns="0" numCol="1" spcCol="1270" anchor="t" anchorCtr="0">
          <a:noAutofit/>
        </a:bodyPr>
        <a:lstStyle/>
        <a:p>
          <a:pPr marL="0" lvl="0" indent="0" algn="r" defTabSz="1111250">
            <a:lnSpc>
              <a:spcPct val="90000"/>
            </a:lnSpc>
            <a:spcBef>
              <a:spcPct val="0"/>
            </a:spcBef>
            <a:spcAft>
              <a:spcPct val="35000"/>
            </a:spcAft>
            <a:buNone/>
          </a:pPr>
          <a:endParaRPr lang="en-US" sz="2500" kern="1200"/>
        </a:p>
      </dsp:txBody>
      <dsp:txXfrm>
        <a:off x="2387179" y="1774772"/>
        <a:ext cx="2678119" cy="362685"/>
      </dsp:txXfrm>
    </dsp:sp>
    <dsp:sp modelId="{6DC32E36-8BF6-8A44-A16B-FD098C668EAA}">
      <dsp:nvSpPr>
        <dsp:cNvPr id="0" name=""/>
        <dsp:cNvSpPr/>
      </dsp:nvSpPr>
      <dsp:spPr>
        <a:xfrm>
          <a:off x="3553054" y="617055"/>
          <a:ext cx="2515612" cy="2678119"/>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319868"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accent2">
                  <a:lumMod val="75000"/>
                </a:schemeClr>
              </a:solidFill>
            </a:rPr>
            <a:t>I want to succeed in learning and passing the course, by cheating I compromise my learning </a:t>
          </a:r>
          <a:endParaRPr lang="en-US" sz="1600" kern="1200" dirty="0"/>
        </a:p>
        <a:p>
          <a:pPr marL="171450" lvl="1" indent="-171450" algn="l" defTabSz="711200">
            <a:lnSpc>
              <a:spcPct val="90000"/>
            </a:lnSpc>
            <a:spcBef>
              <a:spcPct val="0"/>
            </a:spcBef>
            <a:spcAft>
              <a:spcPct val="15000"/>
            </a:spcAft>
            <a:buChar char="•"/>
          </a:pPr>
          <a:r>
            <a:rPr lang="en-US" sz="1600" kern="1200" dirty="0"/>
            <a:t>Intent is most important (</a:t>
          </a:r>
          <a:r>
            <a:rPr lang="en-US" sz="1600" i="1" kern="1200" dirty="0"/>
            <a:t>deontological</a:t>
          </a:r>
          <a:r>
            <a:rPr lang="en-US" sz="1600" kern="1200" dirty="0"/>
            <a:t>)</a:t>
          </a:r>
        </a:p>
      </dsp:txBody>
      <dsp:txXfrm>
        <a:off x="3553054" y="617055"/>
        <a:ext cx="2515612" cy="2678119"/>
      </dsp:txXfrm>
    </dsp:sp>
    <dsp:sp modelId="{87DD3309-9720-FE46-927F-26D0043922CA}">
      <dsp:nvSpPr>
        <dsp:cNvPr id="0" name=""/>
        <dsp:cNvSpPr/>
      </dsp:nvSpPr>
      <dsp:spPr>
        <a:xfrm>
          <a:off x="3544896" y="138311"/>
          <a:ext cx="725370" cy="725370"/>
        </a:xfrm>
        <a:prstGeom prst="rect">
          <a:avLst/>
        </a:prstGeom>
        <a:solidFill>
          <a:schemeClr val="accent2">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276944A6-1CFF-0942-9BC8-8636450F41BB}">
      <dsp:nvSpPr>
        <dsp:cNvPr id="0" name=""/>
        <dsp:cNvSpPr/>
      </dsp:nvSpPr>
      <dsp:spPr>
        <a:xfrm rot="16200000">
          <a:off x="5426878" y="1774772"/>
          <a:ext cx="2678119" cy="362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19868" bIns="0" numCol="1" spcCol="1270" anchor="t" anchorCtr="0">
          <a:noAutofit/>
        </a:bodyPr>
        <a:lstStyle/>
        <a:p>
          <a:pPr marL="0" lvl="0" indent="0" algn="r" defTabSz="1111250">
            <a:lnSpc>
              <a:spcPct val="90000"/>
            </a:lnSpc>
            <a:spcBef>
              <a:spcPct val="0"/>
            </a:spcBef>
            <a:spcAft>
              <a:spcPct val="35000"/>
            </a:spcAft>
            <a:buNone/>
          </a:pPr>
          <a:endParaRPr lang="en-US" sz="2500" kern="1200"/>
        </a:p>
      </dsp:txBody>
      <dsp:txXfrm>
        <a:off x="5426878" y="1774772"/>
        <a:ext cx="2678119" cy="362685"/>
      </dsp:txXfrm>
    </dsp:sp>
    <dsp:sp modelId="{02ADE776-2B2C-D24F-BE34-AF7ECE14C218}">
      <dsp:nvSpPr>
        <dsp:cNvPr id="0" name=""/>
        <dsp:cNvSpPr/>
      </dsp:nvSpPr>
      <dsp:spPr>
        <a:xfrm>
          <a:off x="6552539" y="617055"/>
          <a:ext cx="2596039" cy="2678119"/>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319868" rIns="142240" bIns="142240"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accent2">
                  <a:lumMod val="75000"/>
                </a:schemeClr>
              </a:solidFill>
            </a:rPr>
            <a:t>I don’t want to waste time, I don’t want to spend more money BUT I know cheating is wrong and I won’t do it </a:t>
          </a:r>
          <a:endParaRPr lang="en-US" sz="1600" kern="1200" dirty="0"/>
        </a:p>
        <a:p>
          <a:pPr marL="171450" lvl="1" indent="-171450" algn="l" defTabSz="711200">
            <a:lnSpc>
              <a:spcPct val="90000"/>
            </a:lnSpc>
            <a:spcBef>
              <a:spcPct val="0"/>
            </a:spcBef>
            <a:spcAft>
              <a:spcPct val="15000"/>
            </a:spcAft>
            <a:buChar char="•"/>
          </a:pPr>
          <a:r>
            <a:rPr lang="en-US" sz="1600" kern="1200" dirty="0"/>
            <a:t>Inner guidance is most important (</a:t>
          </a:r>
          <a:r>
            <a:rPr lang="en-US" sz="1600" i="1" kern="1200" dirty="0"/>
            <a:t>virtues</a:t>
          </a:r>
          <a:r>
            <a:rPr lang="en-US" sz="1600" kern="1200" dirty="0"/>
            <a:t>)</a:t>
          </a:r>
        </a:p>
      </dsp:txBody>
      <dsp:txXfrm>
        <a:off x="6552539" y="617055"/>
        <a:ext cx="2596039" cy="2678119"/>
      </dsp:txXfrm>
    </dsp:sp>
    <dsp:sp modelId="{6C0C269E-8BEA-0C4F-A900-7139725748E8}">
      <dsp:nvSpPr>
        <dsp:cNvPr id="0" name=""/>
        <dsp:cNvSpPr/>
      </dsp:nvSpPr>
      <dsp:spPr>
        <a:xfrm>
          <a:off x="6584595" y="138311"/>
          <a:ext cx="725370" cy="725370"/>
        </a:xfrm>
        <a:prstGeom prst="rect">
          <a:avLst/>
        </a:prstGeom>
        <a:solidFill>
          <a:schemeClr val="accent2">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4340F7-A26F-4BAB-A9D9-44E45EB23376}" type="datetimeFigureOut">
              <a:rPr lang="en-CA" smtClean="0"/>
              <a:t>2022-11-07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6F1A5E-9956-4D66-A788-5C154F198000}" type="slidenum">
              <a:rPr lang="en-CA" smtClean="0"/>
              <a:t>‹#›</a:t>
            </a:fld>
            <a:endParaRPr lang="en-CA"/>
          </a:p>
        </p:txBody>
      </p:sp>
    </p:spTree>
    <p:extLst>
      <p:ext uri="{BB962C8B-B14F-4D97-AF65-F5344CB8AC3E}">
        <p14:creationId xmlns:p14="http://schemas.microsoft.com/office/powerpoint/2010/main" val="989003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anarie.ca/rdm"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alliancecan.ca/en" TargetMode="External"/><Relationship Id="rId4" Type="http://schemas.openxmlformats.org/officeDocument/2006/relationships/hyperlink" Target="https://science.canarie.ca/researchsoftware/home/main.html"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riton2.athabascau.ca/research/graduate/viewTopics.php"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a:t>
            </a:r>
          </a:p>
          <a:p>
            <a:endParaRPr lang="en-US" dirty="0"/>
          </a:p>
          <a:p>
            <a:endParaRPr lang="en-US" dirty="0"/>
          </a:p>
          <a:p>
            <a:endParaRPr lang="en-US" dirty="0"/>
          </a:p>
          <a:p>
            <a:endParaRPr lang="en-US" dirty="0"/>
          </a:p>
          <a:p>
            <a:endParaRPr lang="en-US" dirty="0"/>
          </a:p>
          <a:p>
            <a:endParaRPr lang="en-US" dirty="0"/>
          </a:p>
          <a:p>
            <a:r>
              <a:rPr lang="en-US" dirty="0"/>
              <a:t>As a Higher Education Institution, our responsibility as researchers and students is to approach the knowledge frontier, sustain at the knowledge frontier, and try to breach it, to augment existing knowledge.</a:t>
            </a:r>
          </a:p>
          <a:p>
            <a:endParaRPr lang="en-US" dirty="0"/>
          </a:p>
          <a:p>
            <a:r>
              <a:rPr lang="en-US" dirty="0"/>
              <a:t>We are here not just to study what is already there but to go beyond it. In the next 10 minutes, I ‘ll outline how to approach, sustain, and breach the knowledge frontier.</a:t>
            </a:r>
          </a:p>
          <a:p>
            <a:endParaRPr lang="en-US" dirty="0"/>
          </a:p>
          <a:p>
            <a:endParaRPr lang="en-US" dirty="0"/>
          </a:p>
          <a:p>
            <a:endParaRPr lang="en-US" dirty="0"/>
          </a:p>
          <a:p>
            <a:endParaRPr lang="en-US" dirty="0"/>
          </a:p>
          <a:p>
            <a:endParaRPr lang="en-US" dirty="0"/>
          </a:p>
          <a:p>
            <a:endParaRPr lang="en-CA" dirty="0"/>
          </a:p>
        </p:txBody>
      </p:sp>
      <p:sp>
        <p:nvSpPr>
          <p:cNvPr id="4" name="Slide Number Placeholder 3"/>
          <p:cNvSpPr>
            <a:spLocks noGrp="1"/>
          </p:cNvSpPr>
          <p:nvPr>
            <p:ph type="sldNum" sz="quarter" idx="5"/>
          </p:nvPr>
        </p:nvSpPr>
        <p:spPr/>
        <p:txBody>
          <a:bodyPr/>
          <a:lstStyle/>
          <a:p>
            <a:fld id="{2A6F1A5E-9956-4D66-A788-5C154F198000}" type="slidenum">
              <a:rPr lang="en-CA" smtClean="0"/>
              <a:t>1</a:t>
            </a:fld>
            <a:endParaRPr lang="en-CA"/>
          </a:p>
        </p:txBody>
      </p:sp>
    </p:spTree>
    <p:extLst>
      <p:ext uri="{BB962C8B-B14F-4D97-AF65-F5344CB8AC3E}">
        <p14:creationId xmlns:p14="http://schemas.microsoft.com/office/powerpoint/2010/main" val="1220301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Several tools exist to help approach the knowledge frontier, for activities at the knowledge frontier, and to breach the knowledge frontier. I have listed some here.</a:t>
            </a:r>
          </a:p>
          <a:p>
            <a:pPr marL="11206" marR="87971" lvl="5">
              <a:lnSpc>
                <a:spcPct val="99300"/>
              </a:lnSpc>
              <a:spcBef>
                <a:spcPts val="101"/>
              </a:spcBef>
              <a:defRPr/>
            </a:pPr>
            <a:endParaRPr lang="en-CA" sz="1200" kern="0" spc="-4" dirty="0">
              <a:solidFill>
                <a:srgbClr val="000000"/>
              </a:solidFill>
              <a:latin typeface="Arial"/>
              <a:cs typeface="Arial"/>
              <a:sym typeface="Arial"/>
            </a:endParaRPr>
          </a:p>
          <a:p>
            <a:pPr marL="11206" marR="87971" lvl="5">
              <a:lnSpc>
                <a:spcPct val="99300"/>
              </a:lnSpc>
              <a:spcBef>
                <a:spcPts val="101"/>
              </a:spcBef>
              <a:defRPr/>
            </a:pPr>
            <a:r>
              <a:rPr lang="en-CA" sz="1200" kern="0" spc="-4" dirty="0">
                <a:solidFill>
                  <a:srgbClr val="000000"/>
                </a:solidFill>
                <a:latin typeface="Arial"/>
                <a:cs typeface="Arial"/>
                <a:sym typeface="Arial"/>
              </a:rPr>
              <a:t>{highlight some}</a:t>
            </a:r>
          </a:p>
          <a:p>
            <a:pPr marL="11206" marR="87971" lvl="5">
              <a:lnSpc>
                <a:spcPct val="99300"/>
              </a:lnSpc>
              <a:spcBef>
                <a:spcPts val="101"/>
              </a:spcBef>
              <a:defRPr/>
            </a:pPr>
            <a:endParaRPr lang="en-CA" sz="1200" kern="0" spc="-4" dirty="0">
              <a:solidFill>
                <a:srgbClr val="000000"/>
              </a:solidFill>
              <a:latin typeface="Arial"/>
              <a:cs typeface="Arial"/>
              <a:sym typeface="Arial"/>
            </a:endParaRPr>
          </a:p>
          <a:p>
            <a:pPr marL="11206" marR="87971" lvl="5">
              <a:lnSpc>
                <a:spcPct val="99300"/>
              </a:lnSpc>
              <a:spcBef>
                <a:spcPts val="101"/>
              </a:spcBef>
              <a:defRPr/>
            </a:pPr>
            <a:r>
              <a:rPr lang="en-CA" sz="1200" kern="0" spc="-4" dirty="0">
                <a:solidFill>
                  <a:srgbClr val="000000"/>
                </a:solidFill>
                <a:latin typeface="Arial"/>
                <a:cs typeface="Arial"/>
                <a:sym typeface="Arial"/>
              </a:rPr>
              <a:t>I hope I have shared an evidence-based, traceable pathway to become a successful researcher, who knows how to approach the knowledge frontier, how to sustain a knowledge frontier, and how to breach a knowledge frontier.</a:t>
            </a:r>
          </a:p>
          <a:p>
            <a:pPr marL="11206" marR="87971" lvl="5">
              <a:lnSpc>
                <a:spcPct val="99300"/>
              </a:lnSpc>
              <a:spcBef>
                <a:spcPts val="101"/>
              </a:spcBef>
              <a:defRPr/>
            </a:pPr>
            <a:endParaRPr lang="en-CA" sz="1200" kern="0" spc="-4" dirty="0">
              <a:solidFill>
                <a:srgbClr val="000000"/>
              </a:solidFill>
              <a:latin typeface="Arial"/>
              <a:cs typeface="Arial"/>
              <a:sym typeface="Arial"/>
            </a:endParaRPr>
          </a:p>
          <a:p>
            <a:pPr marL="11206" marR="87971" lvl="5">
              <a:lnSpc>
                <a:spcPct val="99300"/>
              </a:lnSpc>
              <a:spcBef>
                <a:spcPts val="101"/>
              </a:spcBef>
              <a:defRPr/>
            </a:pPr>
            <a:r>
              <a:rPr lang="en-CA" sz="1200" kern="0" spc="-4" dirty="0">
                <a:solidFill>
                  <a:srgbClr val="000000"/>
                </a:solidFill>
                <a:latin typeface="Arial"/>
                <a:cs typeface="Arial"/>
                <a:sym typeface="Arial"/>
              </a:rPr>
              <a:t>* Research data management (DMP Assistant, </a:t>
            </a:r>
            <a:r>
              <a:rPr lang="en-CA" sz="1200" kern="0" spc="-4" dirty="0" err="1">
                <a:solidFill>
                  <a:srgbClr val="000000"/>
                </a:solidFill>
                <a:latin typeface="Arial"/>
                <a:cs typeface="Arial"/>
                <a:sym typeface="Arial"/>
              </a:rPr>
              <a:t>Dataverse</a:t>
            </a:r>
            <a:r>
              <a:rPr lang="en-CA" sz="1200" kern="0" spc="-4" dirty="0">
                <a:solidFill>
                  <a:srgbClr val="000000"/>
                </a:solidFill>
                <a:latin typeface="Arial"/>
                <a:cs typeface="Arial"/>
                <a:sym typeface="Arial"/>
              </a:rPr>
              <a:t>, </a:t>
            </a:r>
            <a:r>
              <a:rPr lang="en-CA" sz="1200" kern="0" spc="-4" dirty="0">
                <a:solidFill>
                  <a:srgbClr val="000000"/>
                </a:solidFill>
                <a:latin typeface="Arial"/>
                <a:cs typeface="Arial"/>
                <a:sym typeface="Arial"/>
                <a:hlinkClick r:id="rId3">
                  <a:extLst>
                    <a:ext uri="{A12FA001-AC4F-418D-AE19-62706E023703}">
                      <ahyp:hlinkClr xmlns:ahyp="http://schemas.microsoft.com/office/drawing/2018/hyperlinkcolor" val="tx"/>
                    </a:ext>
                  </a:extLst>
                </a:hlinkClick>
              </a:rPr>
              <a:t>https://www.Canarie.ca/rdm</a:t>
            </a:r>
            <a:r>
              <a:rPr lang="en-CA" sz="1200" kern="0" spc="-4" dirty="0">
                <a:solidFill>
                  <a:srgbClr val="000000"/>
                </a:solidFill>
                <a:latin typeface="Arial"/>
                <a:cs typeface="Arial"/>
                <a:sym typeface="Arial"/>
              </a:rPr>
              <a:t>, </a:t>
            </a:r>
            <a:r>
              <a:rPr lang="en-CA" sz="1200" kern="0" spc="-4" dirty="0">
                <a:solidFill>
                  <a:srgbClr val="000000"/>
                </a:solidFill>
                <a:latin typeface="Arial"/>
                <a:cs typeface="Arial"/>
                <a:sym typeface="Arial"/>
                <a:hlinkClick r:id="rId4">
                  <a:extLst>
                    <a:ext uri="{A12FA001-AC4F-418D-AE19-62706E023703}">
                      <ahyp:hlinkClr xmlns:ahyp="http://schemas.microsoft.com/office/drawing/2018/hyperlinkcolor" val="tx"/>
                    </a:ext>
                  </a:extLst>
                </a:hlinkClick>
              </a:rPr>
              <a:t>https://science.canarie.ca/researchsoftware/home/main.html</a:t>
            </a:r>
            <a:r>
              <a:rPr lang="en-CA" sz="1200" kern="0" spc="-4" dirty="0">
                <a:solidFill>
                  <a:srgbClr val="000000"/>
                </a:solidFill>
                <a:latin typeface="Arial"/>
                <a:cs typeface="Arial"/>
                <a:sym typeface="Arial"/>
              </a:rPr>
              <a:t> ), </a:t>
            </a:r>
          </a:p>
          <a:p>
            <a:pPr marL="11206" marR="87971" lvl="5">
              <a:lnSpc>
                <a:spcPct val="99300"/>
              </a:lnSpc>
              <a:spcBef>
                <a:spcPts val="101"/>
              </a:spcBef>
              <a:defRPr/>
            </a:pPr>
            <a:r>
              <a:rPr lang="en-CA" sz="1200" kern="0" spc="-4" dirty="0">
                <a:solidFill>
                  <a:srgbClr val="000000"/>
                </a:solidFill>
                <a:latin typeface="Arial"/>
                <a:cs typeface="Arial"/>
              </a:rPr>
              <a:t>	* </a:t>
            </a:r>
            <a:r>
              <a:rPr lang="en-CA" sz="1200" kern="0" spc="-4" dirty="0">
                <a:solidFill>
                  <a:srgbClr val="000000"/>
                </a:solidFill>
                <a:latin typeface="Arial"/>
                <a:cs typeface="Arial"/>
                <a:sym typeface="Arial"/>
              </a:rPr>
              <a:t>Digital Research Alliance of Canada (</a:t>
            </a:r>
            <a:r>
              <a:rPr lang="en-CA" sz="1200" kern="0" spc="-4" dirty="0">
                <a:solidFill>
                  <a:srgbClr val="000000"/>
                </a:solidFill>
                <a:latin typeface="Arial"/>
                <a:cs typeface="Arial"/>
                <a:sym typeface="Arial"/>
                <a:hlinkClick r:id="rId5">
                  <a:extLst>
                    <a:ext uri="{A12FA001-AC4F-418D-AE19-62706E023703}">
                      <ahyp:hlinkClr xmlns:ahyp="http://schemas.microsoft.com/office/drawing/2018/hyperlinkcolor" val="tx"/>
                    </a:ext>
                  </a:extLst>
                </a:hlinkClick>
              </a:rPr>
              <a:t>https://alliancecan.ca/en</a:t>
            </a:r>
            <a:r>
              <a:rPr lang="en-CA" sz="1200" kern="0" spc="-4" dirty="0">
                <a:solidFill>
                  <a:srgbClr val="000000"/>
                </a:solidFill>
                <a:latin typeface="Arial"/>
                <a:cs typeface="Arial"/>
                <a:sym typeface="Arial"/>
              </a:rPr>
              <a:t>)</a:t>
            </a:r>
          </a:p>
          <a:p>
            <a:pPr marL="11206" marR="87971" lvl="5">
              <a:lnSpc>
                <a:spcPct val="99300"/>
              </a:lnSpc>
              <a:spcBef>
                <a:spcPts val="101"/>
              </a:spcBef>
              <a:defRPr/>
            </a:pPr>
            <a:r>
              <a:rPr lang="en-CA" sz="1200" kern="0" spc="-4" dirty="0">
                <a:solidFill>
                  <a:srgbClr val="000000"/>
                </a:solidFill>
                <a:latin typeface="Arial"/>
                <a:cs typeface="Arial"/>
              </a:rPr>
              <a:t>	* AU grad tools &amp; resources (https://www.athabascau.ca/graduate-studies/tools-and-resources.html)</a:t>
            </a:r>
            <a:endParaRPr lang="en-CA" sz="1200" kern="0" spc="-4" dirty="0">
              <a:solidFill>
                <a:srgbClr val="000000"/>
              </a:solidFill>
              <a:latin typeface="Arial"/>
              <a:cs typeface="Arial"/>
              <a:sym typeface="Arial"/>
            </a:endParaRPr>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fld id="{2A6F1A5E-9956-4D66-A788-5C154F198000}" type="slidenum">
              <a:rPr lang="en-CA" smtClean="0"/>
              <a:t>13</a:t>
            </a:fld>
            <a:endParaRPr lang="en-CA"/>
          </a:p>
        </p:txBody>
      </p:sp>
    </p:spTree>
    <p:extLst>
      <p:ext uri="{BB962C8B-B14F-4D97-AF65-F5344CB8AC3E}">
        <p14:creationId xmlns:p14="http://schemas.microsoft.com/office/powerpoint/2010/main" val="247111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3200" dirty="0"/>
          </a:p>
          <a:p>
            <a:endParaRPr lang="en-US" dirty="0"/>
          </a:p>
        </p:txBody>
      </p:sp>
      <p:sp>
        <p:nvSpPr>
          <p:cNvPr id="4" name="Slide Number Placeholder 3"/>
          <p:cNvSpPr>
            <a:spLocks noGrp="1"/>
          </p:cNvSpPr>
          <p:nvPr>
            <p:ph type="sldNum" sz="quarter" idx="5"/>
          </p:nvPr>
        </p:nvSpPr>
        <p:spPr/>
        <p:txBody>
          <a:bodyPr/>
          <a:lstStyle/>
          <a:p>
            <a:fld id="{B12DA13C-B357-1C4D-A321-B153783D565A}" type="slidenum">
              <a:rPr lang="en-US" smtClean="0"/>
              <a:t>17</a:t>
            </a:fld>
            <a:endParaRPr lang="en-US"/>
          </a:p>
        </p:txBody>
      </p:sp>
    </p:spTree>
    <p:extLst>
      <p:ext uri="{BB962C8B-B14F-4D97-AF65-F5344CB8AC3E}">
        <p14:creationId xmlns:p14="http://schemas.microsoft.com/office/powerpoint/2010/main" val="4260054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There are two ways to approach the knowledge frontier. Knowledge can conceived and shared to a third party to judge its validity before being included as part of the knowledge tapestry.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As indigenous communities around the world have shown us, another way to approach the frontier is when members of a community empower and follow knowledge holders to accumulate and disseminate knowledge.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In the first approach, knowledge seemingly grows outward. Indigenous methods have shown the potential of knowledge accumulating inward.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As you pursue the knowledge frontier, you may want to consider both approaches.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5"/>
          </p:nvPr>
        </p:nvSpPr>
        <p:spPr/>
        <p:txBody>
          <a:bodyPr/>
          <a:lstStyle/>
          <a:p>
            <a:fld id="{2A6F1A5E-9956-4D66-A788-5C154F198000}" type="slidenum">
              <a:rPr lang="en-CA" smtClean="0"/>
              <a:t>2</a:t>
            </a:fld>
            <a:endParaRPr lang="en-CA"/>
          </a:p>
        </p:txBody>
      </p:sp>
    </p:spTree>
    <p:extLst>
      <p:ext uri="{BB962C8B-B14F-4D97-AF65-F5344CB8AC3E}">
        <p14:creationId xmlns:p14="http://schemas.microsoft.com/office/powerpoint/2010/main" val="519043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CIS Knowledge frontier is enormous, full of research areas and topics. FST professors have created a list of over 100 topics of their interest. The AU Library has thousands of collections of thesis topics. To pick one of your own, you need to first find your passion for that topic. You are most welcome to find a topic of your own. Many of you have the industry background already. It is quite feasible to find a topic that matches your personal interest and also aligns well with your professional interests.</a:t>
            </a:r>
          </a:p>
          <a:p>
            <a:endParaRPr lang="en-CA" dirty="0"/>
          </a:p>
          <a:p>
            <a:r>
              <a:rPr lang="en-CA" dirty="0"/>
              <a:t>A simpler way to find a research area or topic is to join a research cluster or group. FST has 3 clusters and many informal groups. AU has its one and only Research Institute called ARBRI – Athabasca River Basin Research Institute where members pursue research in water health, environmental impact, zero carbon, climate change, social impact, technology and the environment, and so on. Depending on one’s interest, it is advantageous to associate with a cluster or a group from day 1 of grad studies. This way, you get to know the topics that are being pursued by the cluster/group, and elsewhere. Plus, you also get to know how to approach a research topic and gain a core understanding about conducting research. </a:t>
            </a:r>
          </a:p>
          <a:p>
            <a:endParaRPr lang="en-CA" dirty="0"/>
          </a:p>
          <a:p>
            <a:endParaRPr lang="en-CA" dirty="0"/>
          </a:p>
          <a:p>
            <a:endParaRPr lang="en-CA" dirty="0"/>
          </a:p>
          <a:p>
            <a:endParaRPr lang="en-CA" dirty="0"/>
          </a:p>
          <a:p>
            <a:endParaRPr lang="en-CA" dirty="0"/>
          </a:p>
          <a:p>
            <a:pPr lvl="1">
              <a:lnSpc>
                <a:spcPct val="120000"/>
              </a:lnSpc>
            </a:pPr>
            <a:r>
              <a:rPr lang="en-NZ" dirty="0"/>
              <a:t>Research Plan as part of ‘COMP695 – Research Methods’ course</a:t>
            </a:r>
            <a:endParaRPr lang="en-NZ" dirty="0">
              <a:solidFill>
                <a:schemeClr val="accent4">
                  <a:lumMod val="10000"/>
                </a:schemeClr>
              </a:solidFill>
              <a:hlinkClick r:id="rId3">
                <a:extLst>
                  <a:ext uri="{A12FA001-AC4F-418D-AE19-62706E023703}">
                    <ahyp:hlinkClr xmlns:ahyp="http://schemas.microsoft.com/office/drawing/2018/hyperlinkcolor" val="tx"/>
                  </a:ext>
                </a:extLst>
              </a:hlinkClick>
            </a:endParaRPr>
          </a:p>
          <a:p>
            <a:pPr lvl="1">
              <a:lnSpc>
                <a:spcPct val="120000"/>
              </a:lnSpc>
            </a:pPr>
            <a:r>
              <a:rPr lang="en-NZ" dirty="0">
                <a:solidFill>
                  <a:schemeClr val="accent4">
                    <a:lumMod val="10000"/>
                  </a:schemeClr>
                </a:solidFill>
                <a:hlinkClick r:id="rId3">
                  <a:extLst>
                    <a:ext uri="{A12FA001-AC4F-418D-AE19-62706E023703}">
                      <ahyp:hlinkClr xmlns:ahyp="http://schemas.microsoft.com/office/drawing/2018/hyperlinkcolor" val="tx"/>
                    </a:ext>
                  </a:extLst>
                </a:hlinkClick>
              </a:rPr>
              <a:t>https://triton2.athabascau.ca/research/graduate/viewTopics.php</a:t>
            </a:r>
            <a:endParaRPr lang="en-NZ" dirty="0">
              <a:solidFill>
                <a:schemeClr val="bg1"/>
              </a:solidFill>
            </a:endParaRPr>
          </a:p>
          <a:p>
            <a:endParaRPr lang="en-CA" dirty="0"/>
          </a:p>
        </p:txBody>
      </p:sp>
      <p:sp>
        <p:nvSpPr>
          <p:cNvPr id="4" name="Slide Number Placeholder 3"/>
          <p:cNvSpPr>
            <a:spLocks noGrp="1"/>
          </p:cNvSpPr>
          <p:nvPr>
            <p:ph type="sldNum" sz="quarter" idx="5"/>
          </p:nvPr>
        </p:nvSpPr>
        <p:spPr/>
        <p:txBody>
          <a:bodyPr/>
          <a:lstStyle/>
          <a:p>
            <a:fld id="{2A6F1A5E-9956-4D66-A788-5C154F198000}" type="slidenum">
              <a:rPr lang="en-CA" smtClean="0"/>
              <a:t>3</a:t>
            </a:fld>
            <a:endParaRPr lang="en-CA"/>
          </a:p>
        </p:txBody>
      </p:sp>
    </p:spTree>
    <p:extLst>
      <p:ext uri="{BB962C8B-B14F-4D97-AF65-F5344CB8AC3E}">
        <p14:creationId xmlns:p14="http://schemas.microsoft.com/office/powerpoint/2010/main" val="3780204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approaching the knowledge frontier for some time, how would you know that you have reached the frontier? What to do at the frontier?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Well, as part of the cluster/group/institute, you should maintain a continuous flow of incoming literature and waves of analysis. At the recent Pan-Commonwealth Forum conference, we came across a publication by the conference organizers that offered a second-order meta analyses on Technology Application in Teaching and Learning. That is, it has compiled a set of meta analysis on the topic and has conducted an analysis on them. If you understand this report then you can boldly claim to be at the knowledge frontier on Technology Application in Teaching and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the ‘knowledge frontier’, every student researcher and the thesis committee should be wondering – ‘are we there yet’? How far away is the student from the frontier? Does the thesis aim to significantly expand the frontier to deserve a MSc/EdD degree? Did we engage the student sufficiently to help gain key research competencies? Did we guide the student sufficiently to become a better researcher? Answers to these questions will let the student and the committee know that they have arrived at the frontier.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Importantly, one should be able to track or trace the journey when reaching the knowledge frontier. As a student researcher, you may want trace everything – the drafts of your writing, the datasets you have dealt with, the articles you have read, the arguments you have made, versions of code you have written, designs you have conceived, … everything can be traced, recorded, indexed, and kept in your e-portfolio. Your portfolio need not only be the summative outcomes of your research accomplishments, but also the formative process and the intermediate products.</a:t>
            </a:r>
          </a:p>
          <a:p>
            <a:endParaRPr lang="en-CA" dirty="0"/>
          </a:p>
          <a:p>
            <a:r>
              <a:rPr lang="en-CA" dirty="0"/>
              <a:t>The research productivity is also a measure of one’s proximity to the knowledge frontier. If my meta-analysis has been accepted for publication, then naturally one can believe that I’m at the knowledge frontier. If the knowledge holder acknowledges and agrees with an argument, then it can be seen as one at the knowledge frontier.</a:t>
            </a:r>
          </a:p>
          <a:p>
            <a:endParaRPr lang="en-CA" dirty="0"/>
          </a:p>
          <a:p>
            <a:endParaRPr lang="en-CA" dirty="0"/>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fld id="{2A6F1A5E-9956-4D66-A788-5C154F198000}" type="slidenum">
              <a:rPr lang="en-CA" smtClean="0"/>
              <a:t>4</a:t>
            </a:fld>
            <a:endParaRPr lang="en-CA"/>
          </a:p>
        </p:txBody>
      </p:sp>
    </p:spTree>
    <p:extLst>
      <p:ext uri="{BB962C8B-B14F-4D97-AF65-F5344CB8AC3E}">
        <p14:creationId xmlns:p14="http://schemas.microsoft.com/office/powerpoint/2010/main" val="3747657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breach a knowledge frontier, one must reflect not only on the knowledge and intellectual abilities, but also other characteristics of a seasoned researcher. A framework for researcher skills called “Researcher Development Framework” has been developed in the UK. These characteristics are identified under these four domains – knowledge and intellectual abilities, personal effectiveness, research governance and organization, and engagement, influence and impact. Not only a researcher is expected to show competency in these domains but also showcase evidences in support of those competencies. In a way, one can instantiate the RDF with research traces and call in a research e-portfolio.</a:t>
            </a:r>
          </a:p>
          <a:p>
            <a:endParaRPr lang="en-US" dirty="0"/>
          </a:p>
          <a:p>
            <a:endParaRPr lang="en-US" dirty="0"/>
          </a:p>
          <a:p>
            <a:endParaRPr lang="en-CA" dirty="0"/>
          </a:p>
        </p:txBody>
      </p:sp>
      <p:sp>
        <p:nvSpPr>
          <p:cNvPr id="4" name="Slide Number Placeholder 3"/>
          <p:cNvSpPr>
            <a:spLocks noGrp="1"/>
          </p:cNvSpPr>
          <p:nvPr>
            <p:ph type="sldNum" sz="quarter" idx="5"/>
          </p:nvPr>
        </p:nvSpPr>
        <p:spPr/>
        <p:txBody>
          <a:bodyPr/>
          <a:lstStyle/>
          <a:p>
            <a:fld id="{2A6F1A5E-9956-4D66-A788-5C154F198000}" type="slidenum">
              <a:rPr lang="en-CA" smtClean="0"/>
              <a:t>5</a:t>
            </a:fld>
            <a:endParaRPr lang="en-CA"/>
          </a:p>
        </p:txBody>
      </p:sp>
    </p:spTree>
    <p:extLst>
      <p:ext uri="{BB962C8B-B14F-4D97-AF65-F5344CB8AC3E}">
        <p14:creationId xmlns:p14="http://schemas.microsoft.com/office/powerpoint/2010/main" val="445560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domain is split further into sub-domains.</a:t>
            </a:r>
            <a:endParaRPr lang="en-CA" dirty="0"/>
          </a:p>
        </p:txBody>
      </p:sp>
      <p:sp>
        <p:nvSpPr>
          <p:cNvPr id="4" name="Slide Number Placeholder 3"/>
          <p:cNvSpPr>
            <a:spLocks noGrp="1"/>
          </p:cNvSpPr>
          <p:nvPr>
            <p:ph type="sldNum" sz="quarter" idx="5"/>
          </p:nvPr>
        </p:nvSpPr>
        <p:spPr/>
        <p:txBody>
          <a:bodyPr/>
          <a:lstStyle/>
          <a:p>
            <a:fld id="{2A6F1A5E-9956-4D66-A788-5C154F198000}" type="slidenum">
              <a:rPr lang="en-CA" smtClean="0"/>
              <a:t>6</a:t>
            </a:fld>
            <a:endParaRPr lang="en-CA"/>
          </a:p>
        </p:txBody>
      </p:sp>
    </p:spTree>
    <p:extLst>
      <p:ext uri="{BB962C8B-B14F-4D97-AF65-F5344CB8AC3E}">
        <p14:creationId xmlns:p14="http://schemas.microsoft.com/office/powerpoint/2010/main" val="3558598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0" cap="none" spc="-4" normalizeH="0" baseline="0" noProof="0" dirty="0">
                <a:ln>
                  <a:noFill/>
                </a:ln>
                <a:solidFill>
                  <a:srgbClr val="000000"/>
                </a:solidFill>
                <a:effectLst/>
                <a:uLnTx/>
                <a:uFillTx/>
                <a:latin typeface="Arial"/>
                <a:cs typeface="Arial"/>
                <a:sym typeface="Arial"/>
              </a:rPr>
              <a:t>And, each subdomain is further divided into target competencies.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0" cap="none" spc="-4"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0" cap="none" spc="-4" normalizeH="0" baseline="0" noProof="0" dirty="0">
                <a:ln>
                  <a:noFill/>
                </a:ln>
                <a:solidFill>
                  <a:srgbClr val="000000"/>
                </a:solidFill>
                <a:effectLst/>
                <a:uLnTx/>
                <a:uFillTx/>
                <a:latin typeface="Arial"/>
                <a:cs typeface="Arial"/>
                <a:sym typeface="Arial"/>
              </a:rPr>
              <a:t>Once instantiated, a research e-portfolio can be measured to determine if that person has indeed breached the research frontier.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0" cap="none" spc="-4"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0" cap="none" spc="-4" normalizeH="0" baseline="0" noProof="0" dirty="0">
                <a:ln>
                  <a:noFill/>
                </a:ln>
                <a:solidFill>
                  <a:srgbClr val="000000"/>
                </a:solidFill>
                <a:effectLst/>
                <a:uLnTx/>
                <a:uFillTx/>
                <a:latin typeface="Arial"/>
                <a:cs typeface="Arial"/>
                <a:sym typeface="Arial"/>
              </a:rPr>
              <a:t>This </a:t>
            </a:r>
            <a:r>
              <a:rPr kumimoji="0" lang="en-CA" sz="1200" b="1" i="0" u="none" strike="noStrike" kern="0" cap="none" spc="-4" normalizeH="0" baseline="0" noProof="0" dirty="0">
                <a:ln>
                  <a:noFill/>
                </a:ln>
                <a:solidFill>
                  <a:srgbClr val="000000"/>
                </a:solidFill>
                <a:effectLst/>
                <a:uLnTx/>
                <a:uFillTx/>
                <a:latin typeface="Arial"/>
                <a:cs typeface="Arial"/>
                <a:sym typeface="Arial"/>
              </a:rPr>
              <a:t>Researcher Development Framework is freely available online for anyone to use. </a:t>
            </a:r>
            <a:r>
              <a:rPr kumimoji="0" lang="en-CA" sz="1200" b="0" i="0" u="none" strike="noStrike" kern="0" cap="none" spc="-4" normalizeH="0" baseline="0" noProof="0" dirty="0">
                <a:ln>
                  <a:noFill/>
                </a:ln>
                <a:solidFill>
                  <a:srgbClr val="000000"/>
                </a:solidFill>
                <a:effectLst/>
                <a:uLnTx/>
                <a:uFillTx/>
                <a:latin typeface="Arial"/>
                <a:cs typeface="Arial"/>
                <a:sym typeface="Arial"/>
              </a:rPr>
              <a:t>(https://www.vitae.ac.uk/researchers-professional-development/about-the-vitae-researcher-development-framework). The latest version of </a:t>
            </a:r>
            <a:r>
              <a:rPr kumimoji="0" lang="en-CA" sz="1200" b="0" i="0" u="none" strike="noStrike" kern="0" cap="none" spc="-4" normalizeH="0" baseline="0" noProof="0" dirty="0" err="1">
                <a:ln>
                  <a:noFill/>
                </a:ln>
                <a:solidFill>
                  <a:srgbClr val="000000"/>
                </a:solidFill>
                <a:effectLst/>
                <a:uLnTx/>
                <a:uFillTx/>
                <a:latin typeface="Arial"/>
                <a:cs typeface="Arial"/>
                <a:sym typeface="Arial"/>
              </a:rPr>
              <a:t>Mahara</a:t>
            </a:r>
            <a:r>
              <a:rPr kumimoji="0" lang="en-CA" sz="1200" b="0" i="0" u="none" strike="noStrike" kern="0" cap="none" spc="-4" normalizeH="0" baseline="0" noProof="0" dirty="0">
                <a:ln>
                  <a:noFill/>
                </a:ln>
                <a:solidFill>
                  <a:srgbClr val="000000"/>
                </a:solidFill>
                <a:effectLst/>
                <a:uLnTx/>
                <a:uFillTx/>
                <a:latin typeface="Arial"/>
                <a:cs typeface="Arial"/>
                <a:sym typeface="Arial"/>
              </a:rPr>
              <a:t>, the e-portfolio tool, includes this RDF framework as a </a:t>
            </a:r>
            <a:r>
              <a:rPr kumimoji="0" lang="en-CA" sz="1200" b="0" i="0" u="none" strike="noStrike" kern="0" cap="none" spc="-4" normalizeH="0" baseline="0" noProof="0" dirty="0" err="1">
                <a:ln>
                  <a:noFill/>
                </a:ln>
                <a:solidFill>
                  <a:srgbClr val="000000"/>
                </a:solidFill>
                <a:effectLst/>
                <a:uLnTx/>
                <a:uFillTx/>
                <a:latin typeface="Arial"/>
                <a:cs typeface="Arial"/>
                <a:sym typeface="Arial"/>
              </a:rPr>
              <a:t>SmartEvidence</a:t>
            </a:r>
            <a:r>
              <a:rPr kumimoji="0" lang="en-CA" sz="1200" b="0" i="0" u="none" strike="noStrike" kern="0" cap="none" spc="-4" normalizeH="0" baseline="0" noProof="0" dirty="0">
                <a:ln>
                  <a:noFill/>
                </a:ln>
                <a:solidFill>
                  <a:srgbClr val="000000"/>
                </a:solidFill>
                <a:effectLst/>
                <a:uLnTx/>
                <a:uFillTx/>
                <a:latin typeface="Arial"/>
                <a:cs typeface="Arial"/>
                <a:sym typeface="Arial"/>
              </a:rPr>
              <a:t> feature.</a:t>
            </a:r>
          </a:p>
          <a:p>
            <a:endParaRPr lang="en-CA" dirty="0"/>
          </a:p>
          <a:p>
            <a:endParaRPr lang="en-CA" dirty="0"/>
          </a:p>
          <a:p>
            <a:endParaRPr lang="en-CA" dirty="0"/>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fld id="{2A6F1A5E-9956-4D66-A788-5C154F198000}" type="slidenum">
              <a:rPr lang="en-CA" smtClean="0"/>
              <a:t>10</a:t>
            </a:fld>
            <a:endParaRPr lang="en-CA"/>
          </a:p>
        </p:txBody>
      </p:sp>
    </p:spTree>
    <p:extLst>
      <p:ext uri="{BB962C8B-B14F-4D97-AF65-F5344CB8AC3E}">
        <p14:creationId xmlns:p14="http://schemas.microsoft.com/office/powerpoint/2010/main" val="1759296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Jira, Trello, Miro – suite of agile tools that can be used by the supervisory committee to guide</a:t>
            </a:r>
          </a:p>
          <a:p>
            <a:endParaRPr lang="en-CA" dirty="0"/>
          </a:p>
        </p:txBody>
      </p:sp>
      <p:sp>
        <p:nvSpPr>
          <p:cNvPr id="4" name="Slide Number Placeholder 3"/>
          <p:cNvSpPr>
            <a:spLocks noGrp="1"/>
          </p:cNvSpPr>
          <p:nvPr>
            <p:ph type="sldNum" sz="quarter" idx="5"/>
          </p:nvPr>
        </p:nvSpPr>
        <p:spPr/>
        <p:txBody>
          <a:bodyPr/>
          <a:lstStyle/>
          <a:p>
            <a:fld id="{2A6F1A5E-9956-4D66-A788-5C154F198000}" type="slidenum">
              <a:rPr lang="en-CA" smtClean="0"/>
              <a:t>11</a:t>
            </a:fld>
            <a:endParaRPr lang="en-CA"/>
          </a:p>
        </p:txBody>
      </p:sp>
    </p:spTree>
    <p:extLst>
      <p:ext uri="{BB962C8B-B14F-4D97-AF65-F5344CB8AC3E}">
        <p14:creationId xmlns:p14="http://schemas.microsoft.com/office/powerpoint/2010/main" val="86966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Progress of a researcher can be measured to determine if a researcher is self-sustaining, if a researcher maintains a healthy research-life balance, if a researcher seeks career potentials, if a researcher publishes in quality channels, if a researcher continues to trace the evolution of personal research competencies, and so on. </a:t>
            </a:r>
          </a:p>
          <a:p>
            <a:endParaRPr lang="en-US" dirty="0"/>
          </a:p>
          <a:p>
            <a:endParaRPr lang="en-US" dirty="0"/>
          </a:p>
          <a:p>
            <a:endParaRPr lang="en-US" dirty="0"/>
          </a:p>
          <a:p>
            <a:endParaRPr lang="en-US" dirty="0"/>
          </a:p>
          <a:p>
            <a:endParaRPr lang="en-CA" dirty="0"/>
          </a:p>
        </p:txBody>
      </p:sp>
      <p:sp>
        <p:nvSpPr>
          <p:cNvPr id="4" name="Slide Number Placeholder 3"/>
          <p:cNvSpPr>
            <a:spLocks noGrp="1"/>
          </p:cNvSpPr>
          <p:nvPr>
            <p:ph type="sldNum" sz="quarter" idx="5"/>
          </p:nvPr>
        </p:nvSpPr>
        <p:spPr/>
        <p:txBody>
          <a:bodyPr/>
          <a:lstStyle/>
          <a:p>
            <a:fld id="{2A6F1A5E-9956-4D66-A788-5C154F198000}" type="slidenum">
              <a:rPr lang="en-CA" smtClean="0"/>
              <a:t>12</a:t>
            </a:fld>
            <a:endParaRPr lang="en-CA"/>
          </a:p>
        </p:txBody>
      </p:sp>
    </p:spTree>
    <p:extLst>
      <p:ext uri="{BB962C8B-B14F-4D97-AF65-F5344CB8AC3E}">
        <p14:creationId xmlns:p14="http://schemas.microsoft.com/office/powerpoint/2010/main" val="394266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C6546A51-92B6-93F3-C202-D9E36CC2719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03035EE3-ABD5-BE9B-69B6-E9B100F4BB15}"/>
              </a:ext>
            </a:extLst>
          </p:cNvPr>
          <p:cNvSpPr>
            <a:spLocks noGrp="1"/>
          </p:cNvSpPr>
          <p:nvPr>
            <p:ph type="dt" sz="half" idx="10"/>
          </p:nvPr>
        </p:nvSpPr>
        <p:spPr/>
        <p:txBody>
          <a:bodyPr/>
          <a:lstStyle>
            <a:lvl1pPr>
              <a:defRPr>
                <a:solidFill>
                  <a:schemeClr val="bg1"/>
                </a:solidFill>
              </a:defRPr>
            </a:lvl1pPr>
          </a:lstStyle>
          <a:p>
            <a:fld id="{272C53BF-7C95-ED43-9D9B-0D1BA5598F9D}" type="datetimeFigureOut">
              <a:rPr lang="en-US" smtClean="0"/>
              <a:pPr/>
              <a:t>11/7/2022</a:t>
            </a:fld>
            <a:endParaRPr lang="en-US"/>
          </a:p>
        </p:txBody>
      </p:sp>
      <p:sp>
        <p:nvSpPr>
          <p:cNvPr id="3" name="Footer Placeholder 2">
            <a:extLst>
              <a:ext uri="{FF2B5EF4-FFF2-40B4-BE49-F238E27FC236}">
                <a16:creationId xmlns:a16="http://schemas.microsoft.com/office/drawing/2014/main" id="{D34CE35D-B8A4-2F57-CB0D-FEA850A11492}"/>
              </a:ext>
            </a:extLst>
          </p:cNvPr>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C4DBAB87-06FE-BEBE-DD95-4A6073867F84}"/>
              </a:ext>
            </a:extLst>
          </p:cNvPr>
          <p:cNvSpPr>
            <a:spLocks noGrp="1"/>
          </p:cNvSpPr>
          <p:nvPr>
            <p:ph type="sldNum" sz="quarter" idx="12"/>
          </p:nvPr>
        </p:nvSpPr>
        <p:spPr/>
        <p:txBody>
          <a:bodyPr/>
          <a:lstStyle>
            <a:lvl1pPr>
              <a:defRPr>
                <a:solidFill>
                  <a:schemeClr val="bg1"/>
                </a:solidFill>
              </a:defRPr>
            </a:lvl1pPr>
          </a:lstStyle>
          <a:p>
            <a:fld id="{31A5FAAF-8C32-CB46-85A3-EFF3D43AAE44}" type="slidenum">
              <a:rPr lang="en-US" smtClean="0"/>
              <a:pPr/>
              <a:t>‹#›</a:t>
            </a:fld>
            <a:endParaRPr lang="en-US"/>
          </a:p>
        </p:txBody>
      </p:sp>
      <p:pic>
        <p:nvPicPr>
          <p:cNvPr id="8" name="Picture 7" descr="A picture containing text&#10;&#10;Description automatically generated">
            <a:extLst>
              <a:ext uri="{FF2B5EF4-FFF2-40B4-BE49-F238E27FC236}">
                <a16:creationId xmlns:a16="http://schemas.microsoft.com/office/drawing/2014/main" id="{767A0F11-E0FC-DFC8-FE3F-2BF034B9FEA0}"/>
              </a:ext>
            </a:extLst>
          </p:cNvPr>
          <p:cNvPicPr>
            <a:picLocks noChangeAspect="1"/>
          </p:cNvPicPr>
          <p:nvPr userDrawn="1"/>
        </p:nvPicPr>
        <p:blipFill>
          <a:blip r:embed="rId3"/>
          <a:stretch>
            <a:fillRect/>
          </a:stretch>
        </p:blipFill>
        <p:spPr>
          <a:xfrm>
            <a:off x="2286000" y="2564296"/>
            <a:ext cx="7613374" cy="2331720"/>
          </a:xfrm>
          <a:prstGeom prst="rect">
            <a:avLst/>
          </a:prstGeom>
        </p:spPr>
      </p:pic>
    </p:spTree>
    <p:extLst>
      <p:ext uri="{BB962C8B-B14F-4D97-AF65-F5344CB8AC3E}">
        <p14:creationId xmlns:p14="http://schemas.microsoft.com/office/powerpoint/2010/main" val="369735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E8D01-8142-C26A-DBA8-153144211A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11DFB-67E1-16DF-2F8C-3DD06EE90D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151C694-37E4-4265-101B-BD724430D789}"/>
              </a:ext>
            </a:extLst>
          </p:cNvPr>
          <p:cNvSpPr>
            <a:spLocks noGrp="1"/>
          </p:cNvSpPr>
          <p:nvPr>
            <p:ph type="dt" sz="half" idx="10"/>
          </p:nvPr>
        </p:nvSpPr>
        <p:spPr/>
        <p:txBody>
          <a:bodyPr/>
          <a:lstStyle/>
          <a:p>
            <a:fld id="{272C53BF-7C95-ED43-9D9B-0D1BA5598F9D}" type="datetimeFigureOut">
              <a:rPr lang="en-US" smtClean="0"/>
              <a:t>11/7/2022</a:t>
            </a:fld>
            <a:endParaRPr lang="en-US"/>
          </a:p>
        </p:txBody>
      </p:sp>
      <p:sp>
        <p:nvSpPr>
          <p:cNvPr id="5" name="Footer Placeholder 4">
            <a:extLst>
              <a:ext uri="{FF2B5EF4-FFF2-40B4-BE49-F238E27FC236}">
                <a16:creationId xmlns:a16="http://schemas.microsoft.com/office/drawing/2014/main" id="{D93AD570-F558-3C2A-5245-F2522FF034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A42D0-AE98-1146-27CF-7D26C9886442}"/>
              </a:ext>
            </a:extLst>
          </p:cNvPr>
          <p:cNvSpPr>
            <a:spLocks noGrp="1"/>
          </p:cNvSpPr>
          <p:nvPr>
            <p:ph type="sldNum" sz="quarter" idx="12"/>
          </p:nvPr>
        </p:nvSpPr>
        <p:spPr/>
        <p:txBody>
          <a:bodyPr/>
          <a:lstStyle/>
          <a:p>
            <a:fld id="{31A5FAAF-8C32-CB46-85A3-EFF3D43AAE44}" type="slidenum">
              <a:rPr lang="en-US" smtClean="0"/>
              <a:t>‹#›</a:t>
            </a:fld>
            <a:endParaRPr lang="en-US"/>
          </a:p>
        </p:txBody>
      </p:sp>
      <p:pic>
        <p:nvPicPr>
          <p:cNvPr id="7" name="Picture 6" descr="Shape, icon&#10;&#10;Description automatically generated with medium confidence">
            <a:extLst>
              <a:ext uri="{FF2B5EF4-FFF2-40B4-BE49-F238E27FC236}">
                <a16:creationId xmlns:a16="http://schemas.microsoft.com/office/drawing/2014/main" id="{C89E8626-2665-9108-00F2-D274029B54B0}"/>
              </a:ext>
            </a:extLst>
          </p:cNvPr>
          <p:cNvPicPr>
            <a:picLocks noChangeAspect="1"/>
          </p:cNvPicPr>
          <p:nvPr userDrawn="1"/>
        </p:nvPicPr>
        <p:blipFill>
          <a:blip r:embed="rId2"/>
          <a:stretch>
            <a:fillRect/>
          </a:stretch>
        </p:blipFill>
        <p:spPr>
          <a:xfrm>
            <a:off x="844550" y="591158"/>
            <a:ext cx="1608086" cy="1970460"/>
          </a:xfrm>
          <a:prstGeom prst="rect">
            <a:avLst/>
          </a:prstGeom>
        </p:spPr>
      </p:pic>
    </p:spTree>
    <p:extLst>
      <p:ext uri="{BB962C8B-B14F-4D97-AF65-F5344CB8AC3E}">
        <p14:creationId xmlns:p14="http://schemas.microsoft.com/office/powerpoint/2010/main" val="864256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3312F-82EC-9C69-DCD8-B44660D1DD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EAD663-AFAD-61E3-8EB8-6D6DA3BE78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4E87D8-B91C-7EDB-2B0A-65A4E88215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21EA3F-AC0B-EF47-B99D-36CAFCA211B7}"/>
              </a:ext>
            </a:extLst>
          </p:cNvPr>
          <p:cNvSpPr>
            <a:spLocks noGrp="1"/>
          </p:cNvSpPr>
          <p:nvPr>
            <p:ph type="dt" sz="half" idx="10"/>
          </p:nvPr>
        </p:nvSpPr>
        <p:spPr/>
        <p:txBody>
          <a:bodyPr/>
          <a:lstStyle/>
          <a:p>
            <a:fld id="{272C53BF-7C95-ED43-9D9B-0D1BA5598F9D}" type="datetimeFigureOut">
              <a:rPr lang="en-US" smtClean="0"/>
              <a:t>11/7/2022</a:t>
            </a:fld>
            <a:endParaRPr lang="en-US"/>
          </a:p>
        </p:txBody>
      </p:sp>
      <p:sp>
        <p:nvSpPr>
          <p:cNvPr id="6" name="Footer Placeholder 5">
            <a:extLst>
              <a:ext uri="{FF2B5EF4-FFF2-40B4-BE49-F238E27FC236}">
                <a16:creationId xmlns:a16="http://schemas.microsoft.com/office/drawing/2014/main" id="{358D0C7E-B4FB-D7D2-8836-468C9FEB94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4D5D92-29C7-4CF5-D5E8-D0F303A11902}"/>
              </a:ext>
            </a:extLst>
          </p:cNvPr>
          <p:cNvSpPr>
            <a:spLocks noGrp="1"/>
          </p:cNvSpPr>
          <p:nvPr>
            <p:ph type="sldNum" sz="quarter" idx="12"/>
          </p:nvPr>
        </p:nvSpPr>
        <p:spPr/>
        <p:txBody>
          <a:bodyPr/>
          <a:lstStyle/>
          <a:p>
            <a:fld id="{31A5FAAF-8C32-CB46-85A3-EFF3D43AAE44}" type="slidenum">
              <a:rPr lang="en-US" smtClean="0"/>
              <a:t>‹#›</a:t>
            </a:fld>
            <a:endParaRPr lang="en-US"/>
          </a:p>
        </p:txBody>
      </p:sp>
    </p:spTree>
    <p:extLst>
      <p:ext uri="{BB962C8B-B14F-4D97-AF65-F5344CB8AC3E}">
        <p14:creationId xmlns:p14="http://schemas.microsoft.com/office/powerpoint/2010/main" val="4051606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ECB94-24B0-D68E-A510-727807A414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BAB25D-0F30-08A9-4862-9B8A84E2E8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2E28BB-ADC5-0866-74A1-05DBC92CE0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3F8B79-F231-215D-8EEA-6E88A0DBB1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2E24E9-1EEC-9A14-ECA3-18D812DD73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7BFD6F-DFF3-6D96-DC66-7A91864123BC}"/>
              </a:ext>
            </a:extLst>
          </p:cNvPr>
          <p:cNvSpPr>
            <a:spLocks noGrp="1"/>
          </p:cNvSpPr>
          <p:nvPr>
            <p:ph type="dt" sz="half" idx="10"/>
          </p:nvPr>
        </p:nvSpPr>
        <p:spPr/>
        <p:txBody>
          <a:bodyPr/>
          <a:lstStyle/>
          <a:p>
            <a:fld id="{272C53BF-7C95-ED43-9D9B-0D1BA5598F9D}" type="datetimeFigureOut">
              <a:rPr lang="en-US" smtClean="0"/>
              <a:t>11/7/2022</a:t>
            </a:fld>
            <a:endParaRPr lang="en-US"/>
          </a:p>
        </p:txBody>
      </p:sp>
      <p:sp>
        <p:nvSpPr>
          <p:cNvPr id="8" name="Footer Placeholder 7">
            <a:extLst>
              <a:ext uri="{FF2B5EF4-FFF2-40B4-BE49-F238E27FC236}">
                <a16:creationId xmlns:a16="http://schemas.microsoft.com/office/drawing/2014/main" id="{779000AE-2B66-6B38-FC19-3D904E925B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00D527-A7C9-F310-13A0-74222C4658B0}"/>
              </a:ext>
            </a:extLst>
          </p:cNvPr>
          <p:cNvSpPr>
            <a:spLocks noGrp="1"/>
          </p:cNvSpPr>
          <p:nvPr>
            <p:ph type="sldNum" sz="quarter" idx="12"/>
          </p:nvPr>
        </p:nvSpPr>
        <p:spPr/>
        <p:txBody>
          <a:bodyPr/>
          <a:lstStyle/>
          <a:p>
            <a:fld id="{31A5FAAF-8C32-CB46-85A3-EFF3D43AAE44}" type="slidenum">
              <a:rPr lang="en-US" smtClean="0"/>
              <a:t>‹#›</a:t>
            </a:fld>
            <a:endParaRPr lang="en-US"/>
          </a:p>
        </p:txBody>
      </p:sp>
    </p:spTree>
    <p:extLst>
      <p:ext uri="{BB962C8B-B14F-4D97-AF65-F5344CB8AC3E}">
        <p14:creationId xmlns:p14="http://schemas.microsoft.com/office/powerpoint/2010/main" val="3587715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ECA52-352B-7B24-23C8-FD22B76C07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F076CE-16A5-824F-98D0-E1D24E61B9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E3E635-D5FE-D7EB-10B0-A4FBE41701BF}"/>
              </a:ext>
            </a:extLst>
          </p:cNvPr>
          <p:cNvSpPr>
            <a:spLocks noGrp="1"/>
          </p:cNvSpPr>
          <p:nvPr>
            <p:ph type="body" sz="half" idx="2"/>
          </p:nvPr>
        </p:nvSpPr>
        <p:spPr>
          <a:xfrm>
            <a:off x="839788" y="2199290"/>
            <a:ext cx="3932237" cy="366969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5711668-7739-FA32-5C82-7DBCCD7B10AC}"/>
              </a:ext>
            </a:extLst>
          </p:cNvPr>
          <p:cNvSpPr>
            <a:spLocks noGrp="1"/>
          </p:cNvSpPr>
          <p:nvPr>
            <p:ph type="dt" sz="half" idx="10"/>
          </p:nvPr>
        </p:nvSpPr>
        <p:spPr/>
        <p:txBody>
          <a:bodyPr/>
          <a:lstStyle/>
          <a:p>
            <a:fld id="{272C53BF-7C95-ED43-9D9B-0D1BA5598F9D}" type="datetimeFigureOut">
              <a:rPr lang="en-US" smtClean="0"/>
              <a:t>11/7/2022</a:t>
            </a:fld>
            <a:endParaRPr lang="en-US"/>
          </a:p>
        </p:txBody>
      </p:sp>
      <p:sp>
        <p:nvSpPr>
          <p:cNvPr id="6" name="Footer Placeholder 5">
            <a:extLst>
              <a:ext uri="{FF2B5EF4-FFF2-40B4-BE49-F238E27FC236}">
                <a16:creationId xmlns:a16="http://schemas.microsoft.com/office/drawing/2014/main" id="{33958111-7CA8-016A-8E14-04D3DDBAEF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2A420E-19E4-A1C1-F15C-E2E7FB63E060}"/>
              </a:ext>
            </a:extLst>
          </p:cNvPr>
          <p:cNvSpPr>
            <a:spLocks noGrp="1"/>
          </p:cNvSpPr>
          <p:nvPr>
            <p:ph type="sldNum" sz="quarter" idx="12"/>
          </p:nvPr>
        </p:nvSpPr>
        <p:spPr/>
        <p:txBody>
          <a:bodyPr/>
          <a:lstStyle/>
          <a:p>
            <a:fld id="{31A5FAAF-8C32-CB46-85A3-EFF3D43AAE44}" type="slidenum">
              <a:rPr lang="en-US" smtClean="0"/>
              <a:t>‹#›</a:t>
            </a:fld>
            <a:endParaRPr lang="en-US"/>
          </a:p>
        </p:txBody>
      </p:sp>
    </p:spTree>
    <p:extLst>
      <p:ext uri="{BB962C8B-B14F-4D97-AF65-F5344CB8AC3E}">
        <p14:creationId xmlns:p14="http://schemas.microsoft.com/office/powerpoint/2010/main" val="2057493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9A4C7-B5C2-DEE6-2003-0C0C366788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24CEA2-C9E4-3693-3408-DDDF64FC06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1172D8-F833-B0AE-7189-4BB9CAD44A1C}"/>
              </a:ext>
            </a:extLst>
          </p:cNvPr>
          <p:cNvSpPr>
            <a:spLocks noGrp="1"/>
          </p:cNvSpPr>
          <p:nvPr>
            <p:ph type="body" sz="half" idx="2"/>
          </p:nvPr>
        </p:nvSpPr>
        <p:spPr>
          <a:xfrm>
            <a:off x="839788" y="2199290"/>
            <a:ext cx="3932237" cy="366969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C3B480EF-5E26-15D9-EF42-18DF0445BC7B}"/>
              </a:ext>
            </a:extLst>
          </p:cNvPr>
          <p:cNvSpPr>
            <a:spLocks noGrp="1"/>
          </p:cNvSpPr>
          <p:nvPr>
            <p:ph type="dt" sz="half" idx="10"/>
          </p:nvPr>
        </p:nvSpPr>
        <p:spPr/>
        <p:txBody>
          <a:bodyPr/>
          <a:lstStyle/>
          <a:p>
            <a:fld id="{272C53BF-7C95-ED43-9D9B-0D1BA5598F9D}" type="datetimeFigureOut">
              <a:rPr lang="en-US" smtClean="0"/>
              <a:t>11/7/2022</a:t>
            </a:fld>
            <a:endParaRPr lang="en-US"/>
          </a:p>
        </p:txBody>
      </p:sp>
      <p:sp>
        <p:nvSpPr>
          <p:cNvPr id="6" name="Footer Placeholder 5">
            <a:extLst>
              <a:ext uri="{FF2B5EF4-FFF2-40B4-BE49-F238E27FC236}">
                <a16:creationId xmlns:a16="http://schemas.microsoft.com/office/drawing/2014/main" id="{32F7C1A7-9055-8265-137F-860F0A4B9B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BCD4B7-A26E-F235-6CCD-1906A298A13B}"/>
              </a:ext>
            </a:extLst>
          </p:cNvPr>
          <p:cNvSpPr>
            <a:spLocks noGrp="1"/>
          </p:cNvSpPr>
          <p:nvPr>
            <p:ph type="sldNum" sz="quarter" idx="12"/>
          </p:nvPr>
        </p:nvSpPr>
        <p:spPr/>
        <p:txBody>
          <a:bodyPr/>
          <a:lstStyle/>
          <a:p>
            <a:fld id="{31A5FAAF-8C32-CB46-85A3-EFF3D43AAE44}" type="slidenum">
              <a:rPr lang="en-US" smtClean="0"/>
              <a:t>‹#›</a:t>
            </a:fld>
            <a:endParaRPr lang="en-US"/>
          </a:p>
        </p:txBody>
      </p:sp>
    </p:spTree>
    <p:extLst>
      <p:ext uri="{BB962C8B-B14F-4D97-AF65-F5344CB8AC3E}">
        <p14:creationId xmlns:p14="http://schemas.microsoft.com/office/powerpoint/2010/main" val="267544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85C1C994-4EB7-A66F-7FC6-FA18BF50446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03035EE3-ABD5-BE9B-69B6-E9B100F4BB15}"/>
              </a:ext>
            </a:extLst>
          </p:cNvPr>
          <p:cNvSpPr>
            <a:spLocks noGrp="1"/>
          </p:cNvSpPr>
          <p:nvPr>
            <p:ph type="dt" sz="half" idx="10"/>
          </p:nvPr>
        </p:nvSpPr>
        <p:spPr/>
        <p:txBody>
          <a:bodyPr/>
          <a:lstStyle>
            <a:lvl1pPr>
              <a:defRPr>
                <a:solidFill>
                  <a:schemeClr val="bg1"/>
                </a:solidFill>
              </a:defRPr>
            </a:lvl1pPr>
          </a:lstStyle>
          <a:p>
            <a:fld id="{272C53BF-7C95-ED43-9D9B-0D1BA5598F9D}" type="datetimeFigureOut">
              <a:rPr lang="en-US" smtClean="0"/>
              <a:pPr/>
              <a:t>11/7/2022</a:t>
            </a:fld>
            <a:endParaRPr lang="en-US"/>
          </a:p>
        </p:txBody>
      </p:sp>
      <p:sp>
        <p:nvSpPr>
          <p:cNvPr id="3" name="Footer Placeholder 2">
            <a:extLst>
              <a:ext uri="{FF2B5EF4-FFF2-40B4-BE49-F238E27FC236}">
                <a16:creationId xmlns:a16="http://schemas.microsoft.com/office/drawing/2014/main" id="{D34CE35D-B8A4-2F57-CB0D-FEA850A11492}"/>
              </a:ext>
            </a:extLst>
          </p:cNvPr>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C4DBAB87-06FE-BEBE-DD95-4A6073867F84}"/>
              </a:ext>
            </a:extLst>
          </p:cNvPr>
          <p:cNvSpPr>
            <a:spLocks noGrp="1"/>
          </p:cNvSpPr>
          <p:nvPr>
            <p:ph type="sldNum" sz="quarter" idx="12"/>
          </p:nvPr>
        </p:nvSpPr>
        <p:spPr/>
        <p:txBody>
          <a:bodyPr/>
          <a:lstStyle>
            <a:lvl1pPr>
              <a:defRPr>
                <a:solidFill>
                  <a:schemeClr val="bg1"/>
                </a:solidFill>
              </a:defRPr>
            </a:lvl1pPr>
          </a:lstStyle>
          <a:p>
            <a:fld id="{31A5FAAF-8C32-CB46-85A3-EFF3D43AAE44}" type="slidenum">
              <a:rPr lang="en-US" smtClean="0"/>
              <a:pPr/>
              <a:t>‹#›</a:t>
            </a:fld>
            <a:endParaRPr lang="en-US"/>
          </a:p>
        </p:txBody>
      </p:sp>
      <p:pic>
        <p:nvPicPr>
          <p:cNvPr id="7" name="Picture 6" descr="A picture containing text, clipart&#10;&#10;Description automatically generated">
            <a:extLst>
              <a:ext uri="{FF2B5EF4-FFF2-40B4-BE49-F238E27FC236}">
                <a16:creationId xmlns:a16="http://schemas.microsoft.com/office/drawing/2014/main" id="{E899C41E-65C6-AF4E-EA0B-4D0388F437B7}"/>
              </a:ext>
            </a:extLst>
          </p:cNvPr>
          <p:cNvPicPr>
            <a:picLocks noChangeAspect="1"/>
          </p:cNvPicPr>
          <p:nvPr userDrawn="1"/>
        </p:nvPicPr>
        <p:blipFill>
          <a:blip r:embed="rId3"/>
          <a:stretch>
            <a:fillRect/>
          </a:stretch>
        </p:blipFill>
        <p:spPr>
          <a:xfrm>
            <a:off x="1639957" y="2469687"/>
            <a:ext cx="8489742" cy="1903529"/>
          </a:xfrm>
          <a:prstGeom prst="rect">
            <a:avLst/>
          </a:prstGeom>
        </p:spPr>
      </p:pic>
    </p:spTree>
    <p:extLst>
      <p:ext uri="{BB962C8B-B14F-4D97-AF65-F5344CB8AC3E}">
        <p14:creationId xmlns:p14="http://schemas.microsoft.com/office/powerpoint/2010/main" val="1814112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B57C26D4-D25A-EC0A-FCC7-89809DEFADC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8C06437-401D-70FC-F96F-B6C867625397}"/>
              </a:ext>
            </a:extLst>
          </p:cNvPr>
          <p:cNvSpPr>
            <a:spLocks noGrp="1"/>
          </p:cNvSpPr>
          <p:nvPr>
            <p:ph type="title"/>
          </p:nvPr>
        </p:nvSpPr>
        <p:spPr>
          <a:xfrm>
            <a:off x="2766391" y="4052543"/>
            <a:ext cx="9170505" cy="968789"/>
          </a:xfrm>
        </p:spPr>
        <p:txBody>
          <a:bodyPr/>
          <a:lstStyle>
            <a:lvl1pPr>
              <a:defRPr>
                <a:solidFill>
                  <a:schemeClr val="bg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CFAB338A-FF6B-AD64-8063-9DBC06453376}"/>
              </a:ext>
            </a:extLst>
          </p:cNvPr>
          <p:cNvSpPr>
            <a:spLocks noGrp="1"/>
          </p:cNvSpPr>
          <p:nvPr>
            <p:ph type="dt" sz="half" idx="10"/>
          </p:nvPr>
        </p:nvSpPr>
        <p:spPr/>
        <p:txBody>
          <a:bodyPr/>
          <a:lstStyle>
            <a:lvl1pPr>
              <a:defRPr>
                <a:solidFill>
                  <a:schemeClr val="bg1"/>
                </a:solidFill>
              </a:defRPr>
            </a:lvl1pPr>
          </a:lstStyle>
          <a:p>
            <a:fld id="{272C53BF-7C95-ED43-9D9B-0D1BA5598F9D}" type="datetimeFigureOut">
              <a:rPr lang="en-US" smtClean="0"/>
              <a:pPr/>
              <a:t>11/7/2022</a:t>
            </a:fld>
            <a:endParaRPr lang="en-US"/>
          </a:p>
        </p:txBody>
      </p:sp>
      <p:sp>
        <p:nvSpPr>
          <p:cNvPr id="4" name="Footer Placeholder 3">
            <a:extLst>
              <a:ext uri="{FF2B5EF4-FFF2-40B4-BE49-F238E27FC236}">
                <a16:creationId xmlns:a16="http://schemas.microsoft.com/office/drawing/2014/main" id="{CD450F98-FF04-4E10-F44D-5DE6780E311D}"/>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3B937BD4-A49F-E268-1554-3F9B984963EF}"/>
              </a:ext>
            </a:extLst>
          </p:cNvPr>
          <p:cNvSpPr>
            <a:spLocks noGrp="1"/>
          </p:cNvSpPr>
          <p:nvPr>
            <p:ph type="sldNum" sz="quarter" idx="12"/>
          </p:nvPr>
        </p:nvSpPr>
        <p:spPr/>
        <p:txBody>
          <a:bodyPr/>
          <a:lstStyle>
            <a:lvl1pPr>
              <a:defRPr>
                <a:solidFill>
                  <a:schemeClr val="bg1"/>
                </a:solidFill>
              </a:defRPr>
            </a:lvl1pPr>
          </a:lstStyle>
          <a:p>
            <a:fld id="{31A5FAAF-8C32-CB46-85A3-EFF3D43AAE44}" type="slidenum">
              <a:rPr lang="en-US" smtClean="0"/>
              <a:pPr/>
              <a:t>‹#›</a:t>
            </a:fld>
            <a:endParaRPr lang="en-US"/>
          </a:p>
        </p:txBody>
      </p:sp>
      <p:pic>
        <p:nvPicPr>
          <p:cNvPr id="9" name="Picture 8" descr="A picture containing text&#10;&#10;Description automatically generated">
            <a:extLst>
              <a:ext uri="{FF2B5EF4-FFF2-40B4-BE49-F238E27FC236}">
                <a16:creationId xmlns:a16="http://schemas.microsoft.com/office/drawing/2014/main" id="{24C7FAC4-A541-4FE5-D773-AC80DC0293F0}"/>
              </a:ext>
            </a:extLst>
          </p:cNvPr>
          <p:cNvPicPr>
            <a:picLocks noChangeAspect="1"/>
          </p:cNvPicPr>
          <p:nvPr userDrawn="1"/>
        </p:nvPicPr>
        <p:blipFill>
          <a:blip r:embed="rId3"/>
          <a:stretch>
            <a:fillRect/>
          </a:stretch>
        </p:blipFill>
        <p:spPr>
          <a:xfrm>
            <a:off x="997226" y="1097280"/>
            <a:ext cx="6327913" cy="1938027"/>
          </a:xfrm>
          <a:prstGeom prst="rect">
            <a:avLst/>
          </a:prstGeom>
        </p:spPr>
      </p:pic>
      <p:sp>
        <p:nvSpPr>
          <p:cNvPr id="10" name="Rectangle 9">
            <a:extLst>
              <a:ext uri="{FF2B5EF4-FFF2-40B4-BE49-F238E27FC236}">
                <a16:creationId xmlns:a16="http://schemas.microsoft.com/office/drawing/2014/main" id="{AE333B41-31EA-449C-0278-24CE99B928B9}"/>
              </a:ext>
            </a:extLst>
          </p:cNvPr>
          <p:cNvSpPr/>
          <p:nvPr userDrawn="1"/>
        </p:nvSpPr>
        <p:spPr>
          <a:xfrm>
            <a:off x="11936896" y="0"/>
            <a:ext cx="255104" cy="6858000"/>
          </a:xfrm>
          <a:prstGeom prst="rect">
            <a:avLst/>
          </a:prstGeom>
          <a:solidFill>
            <a:srgbClr val="F15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54D02722-FCE5-41FE-23C1-A947887EB174}"/>
              </a:ext>
            </a:extLst>
          </p:cNvPr>
          <p:cNvSpPr>
            <a:spLocks noGrp="1"/>
          </p:cNvSpPr>
          <p:nvPr>
            <p:ph type="subTitle" idx="1" hasCustomPrompt="1"/>
          </p:nvPr>
        </p:nvSpPr>
        <p:spPr>
          <a:xfrm>
            <a:off x="2753139" y="5161248"/>
            <a:ext cx="9144000" cy="599472"/>
          </a:xfrm>
        </p:spPr>
        <p:txBody>
          <a:bodyPr>
            <a:normAutofit/>
          </a:bodyPr>
          <a:lstStyle>
            <a:lvl1pPr marL="0" indent="0" algn="l">
              <a:buNone/>
              <a:defRPr sz="3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742044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B57C26D4-D25A-EC0A-FCC7-89809DEFADC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8C06437-401D-70FC-F96F-B6C867625397}"/>
              </a:ext>
            </a:extLst>
          </p:cNvPr>
          <p:cNvSpPr>
            <a:spLocks noGrp="1"/>
          </p:cNvSpPr>
          <p:nvPr>
            <p:ph type="title"/>
          </p:nvPr>
        </p:nvSpPr>
        <p:spPr>
          <a:xfrm>
            <a:off x="2285543" y="4052543"/>
            <a:ext cx="9170505" cy="968789"/>
          </a:xfrm>
        </p:spPr>
        <p:txBody>
          <a:bodyPr/>
          <a:lstStyle>
            <a:lvl1pPr>
              <a:defRPr>
                <a:solidFill>
                  <a:schemeClr val="bg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CFAB338A-FF6B-AD64-8063-9DBC06453376}"/>
              </a:ext>
            </a:extLst>
          </p:cNvPr>
          <p:cNvSpPr>
            <a:spLocks noGrp="1"/>
          </p:cNvSpPr>
          <p:nvPr>
            <p:ph type="dt" sz="half" idx="10"/>
          </p:nvPr>
        </p:nvSpPr>
        <p:spPr/>
        <p:txBody>
          <a:bodyPr/>
          <a:lstStyle>
            <a:lvl1pPr>
              <a:defRPr>
                <a:solidFill>
                  <a:schemeClr val="bg1"/>
                </a:solidFill>
              </a:defRPr>
            </a:lvl1pPr>
          </a:lstStyle>
          <a:p>
            <a:fld id="{272C53BF-7C95-ED43-9D9B-0D1BA5598F9D}" type="datetimeFigureOut">
              <a:rPr lang="en-US" smtClean="0"/>
              <a:pPr/>
              <a:t>11/7/2022</a:t>
            </a:fld>
            <a:endParaRPr lang="en-US"/>
          </a:p>
        </p:txBody>
      </p:sp>
      <p:sp>
        <p:nvSpPr>
          <p:cNvPr id="4" name="Footer Placeholder 3">
            <a:extLst>
              <a:ext uri="{FF2B5EF4-FFF2-40B4-BE49-F238E27FC236}">
                <a16:creationId xmlns:a16="http://schemas.microsoft.com/office/drawing/2014/main" id="{CD450F98-FF04-4E10-F44D-5DE6780E311D}"/>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3B937BD4-A49F-E268-1554-3F9B984963EF}"/>
              </a:ext>
            </a:extLst>
          </p:cNvPr>
          <p:cNvSpPr>
            <a:spLocks noGrp="1"/>
          </p:cNvSpPr>
          <p:nvPr>
            <p:ph type="sldNum" sz="quarter" idx="12"/>
          </p:nvPr>
        </p:nvSpPr>
        <p:spPr/>
        <p:txBody>
          <a:bodyPr/>
          <a:lstStyle>
            <a:lvl1pPr>
              <a:defRPr>
                <a:solidFill>
                  <a:schemeClr val="bg1"/>
                </a:solidFill>
              </a:defRPr>
            </a:lvl1pPr>
          </a:lstStyle>
          <a:p>
            <a:fld id="{31A5FAAF-8C32-CB46-85A3-EFF3D43AAE44}" type="slidenum">
              <a:rPr lang="en-US" smtClean="0"/>
              <a:pPr/>
              <a:t>‹#›</a:t>
            </a:fld>
            <a:endParaRPr lang="en-US"/>
          </a:p>
        </p:txBody>
      </p:sp>
      <p:sp>
        <p:nvSpPr>
          <p:cNvPr id="10" name="Rectangle 9">
            <a:extLst>
              <a:ext uri="{FF2B5EF4-FFF2-40B4-BE49-F238E27FC236}">
                <a16:creationId xmlns:a16="http://schemas.microsoft.com/office/drawing/2014/main" id="{AE333B41-31EA-449C-0278-24CE99B928B9}"/>
              </a:ext>
            </a:extLst>
          </p:cNvPr>
          <p:cNvSpPr/>
          <p:nvPr userDrawn="1"/>
        </p:nvSpPr>
        <p:spPr>
          <a:xfrm>
            <a:off x="11936896" y="0"/>
            <a:ext cx="255104" cy="6858000"/>
          </a:xfrm>
          <a:prstGeom prst="rect">
            <a:avLst/>
          </a:prstGeom>
          <a:solidFill>
            <a:srgbClr val="F15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54D02722-FCE5-41FE-23C1-A947887EB174}"/>
              </a:ext>
            </a:extLst>
          </p:cNvPr>
          <p:cNvSpPr>
            <a:spLocks noGrp="1"/>
          </p:cNvSpPr>
          <p:nvPr>
            <p:ph type="subTitle" idx="1" hasCustomPrompt="1"/>
          </p:nvPr>
        </p:nvSpPr>
        <p:spPr>
          <a:xfrm>
            <a:off x="2272291" y="5161248"/>
            <a:ext cx="9144000" cy="599472"/>
          </a:xfrm>
        </p:spPr>
        <p:txBody>
          <a:bodyPr>
            <a:normAutofit/>
          </a:bodyPr>
          <a:lstStyle>
            <a:lvl1pPr marL="0" indent="0" algn="l">
              <a:buNone/>
              <a:defRPr sz="3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descr="A picture containing text, clipart&#10;&#10;Description automatically generated">
            <a:extLst>
              <a:ext uri="{FF2B5EF4-FFF2-40B4-BE49-F238E27FC236}">
                <a16:creationId xmlns:a16="http://schemas.microsoft.com/office/drawing/2014/main" id="{59661DA6-9650-3DB9-5B50-8AA6F546E991}"/>
              </a:ext>
            </a:extLst>
          </p:cNvPr>
          <p:cNvPicPr>
            <a:picLocks noChangeAspect="1"/>
          </p:cNvPicPr>
          <p:nvPr userDrawn="1"/>
        </p:nvPicPr>
        <p:blipFill>
          <a:blip r:embed="rId3"/>
          <a:stretch>
            <a:fillRect/>
          </a:stretch>
        </p:blipFill>
        <p:spPr>
          <a:xfrm>
            <a:off x="957943" y="1313246"/>
            <a:ext cx="6365966" cy="1427346"/>
          </a:xfrm>
          <a:prstGeom prst="rect">
            <a:avLst/>
          </a:prstGeom>
        </p:spPr>
      </p:pic>
    </p:spTree>
    <p:extLst>
      <p:ext uri="{BB962C8B-B14F-4D97-AF65-F5344CB8AC3E}">
        <p14:creationId xmlns:p14="http://schemas.microsoft.com/office/powerpoint/2010/main" val="91610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7592A1-155B-4E50-3C50-9ABA17249529}"/>
              </a:ext>
            </a:extLst>
          </p:cNvPr>
          <p:cNvSpPr/>
          <p:nvPr userDrawn="1"/>
        </p:nvSpPr>
        <p:spPr>
          <a:xfrm>
            <a:off x="0" y="0"/>
            <a:ext cx="12192000" cy="1690688"/>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3AA079-702E-9137-F550-4596B81D620F}"/>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4372F7F-CDC4-71B2-8C66-1FCAE16141CF}"/>
              </a:ext>
            </a:extLst>
          </p:cNvPr>
          <p:cNvSpPr>
            <a:spLocks noGrp="1"/>
          </p:cNvSpPr>
          <p:nvPr>
            <p:ph idx="1"/>
          </p:nvPr>
        </p:nvSpPr>
        <p:spPr>
          <a:xfrm>
            <a:off x="838200" y="2055813"/>
            <a:ext cx="10515600" cy="41211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1BCC4C5-58C7-13F4-CC98-4CE151973AB6}"/>
              </a:ext>
            </a:extLst>
          </p:cNvPr>
          <p:cNvSpPr>
            <a:spLocks noGrp="1"/>
          </p:cNvSpPr>
          <p:nvPr>
            <p:ph type="dt" sz="half" idx="10"/>
          </p:nvPr>
        </p:nvSpPr>
        <p:spPr/>
        <p:txBody>
          <a:bodyPr/>
          <a:lstStyle/>
          <a:p>
            <a:fld id="{272C53BF-7C95-ED43-9D9B-0D1BA5598F9D}" type="datetimeFigureOut">
              <a:rPr lang="en-US" smtClean="0"/>
              <a:t>11/7/2022</a:t>
            </a:fld>
            <a:endParaRPr lang="en-US"/>
          </a:p>
        </p:txBody>
      </p:sp>
      <p:sp>
        <p:nvSpPr>
          <p:cNvPr id="5" name="Footer Placeholder 4">
            <a:extLst>
              <a:ext uri="{FF2B5EF4-FFF2-40B4-BE49-F238E27FC236}">
                <a16:creationId xmlns:a16="http://schemas.microsoft.com/office/drawing/2014/main" id="{705266F2-F7AA-B3DD-D175-681670038B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C6E96A-9BB4-C816-B43B-38C67DDF290F}"/>
              </a:ext>
            </a:extLst>
          </p:cNvPr>
          <p:cNvSpPr>
            <a:spLocks noGrp="1"/>
          </p:cNvSpPr>
          <p:nvPr>
            <p:ph type="sldNum" sz="quarter" idx="12"/>
          </p:nvPr>
        </p:nvSpPr>
        <p:spPr/>
        <p:txBody>
          <a:bodyPr/>
          <a:lstStyle/>
          <a:p>
            <a:fld id="{31A5FAAF-8C32-CB46-85A3-EFF3D43AAE44}" type="slidenum">
              <a:rPr lang="en-US" smtClean="0"/>
              <a:t>‹#›</a:t>
            </a:fld>
            <a:endParaRPr lang="en-US"/>
          </a:p>
        </p:txBody>
      </p:sp>
      <p:pic>
        <p:nvPicPr>
          <p:cNvPr id="11" name="Picture 10" descr="Shape, icon&#10;&#10;Description automatically generated with medium confidence">
            <a:extLst>
              <a:ext uri="{FF2B5EF4-FFF2-40B4-BE49-F238E27FC236}">
                <a16:creationId xmlns:a16="http://schemas.microsoft.com/office/drawing/2014/main" id="{ACD8AD62-562C-C6A0-40A0-A939DEAB3B1A}"/>
              </a:ext>
            </a:extLst>
          </p:cNvPr>
          <p:cNvPicPr>
            <a:picLocks noChangeAspect="1"/>
          </p:cNvPicPr>
          <p:nvPr userDrawn="1"/>
        </p:nvPicPr>
        <p:blipFill>
          <a:blip r:embed="rId2"/>
          <a:stretch>
            <a:fillRect/>
          </a:stretch>
        </p:blipFill>
        <p:spPr>
          <a:xfrm>
            <a:off x="10728432" y="500969"/>
            <a:ext cx="633323" cy="776039"/>
          </a:xfrm>
          <a:prstGeom prst="rect">
            <a:avLst/>
          </a:prstGeom>
        </p:spPr>
      </p:pic>
    </p:spTree>
    <p:extLst>
      <p:ext uri="{BB962C8B-B14F-4D97-AF65-F5344CB8AC3E}">
        <p14:creationId xmlns:p14="http://schemas.microsoft.com/office/powerpoint/2010/main" val="3605267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E9CC81-25A6-962D-B904-F0EB5DAC1149}"/>
              </a:ext>
            </a:extLst>
          </p:cNvPr>
          <p:cNvSpPr/>
          <p:nvPr userDrawn="1"/>
        </p:nvSpPr>
        <p:spPr>
          <a:xfrm>
            <a:off x="0" y="0"/>
            <a:ext cx="1820917" cy="68580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3AA079-702E-9137-F550-4596B81D620F}"/>
              </a:ext>
            </a:extLst>
          </p:cNvPr>
          <p:cNvSpPr>
            <a:spLocks noGrp="1"/>
          </p:cNvSpPr>
          <p:nvPr>
            <p:ph type="title"/>
          </p:nvPr>
        </p:nvSpPr>
        <p:spPr>
          <a:xfrm>
            <a:off x="2380592" y="365125"/>
            <a:ext cx="8973207"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4372F7F-CDC4-71B2-8C66-1FCAE16141CF}"/>
              </a:ext>
            </a:extLst>
          </p:cNvPr>
          <p:cNvSpPr>
            <a:spLocks noGrp="1"/>
          </p:cNvSpPr>
          <p:nvPr>
            <p:ph idx="1"/>
          </p:nvPr>
        </p:nvSpPr>
        <p:spPr>
          <a:xfrm>
            <a:off x="2380592" y="1825625"/>
            <a:ext cx="897320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BCC4C5-58C7-13F4-CC98-4CE151973AB6}"/>
              </a:ext>
            </a:extLst>
          </p:cNvPr>
          <p:cNvSpPr>
            <a:spLocks noGrp="1"/>
          </p:cNvSpPr>
          <p:nvPr>
            <p:ph type="dt" sz="half" idx="10"/>
          </p:nvPr>
        </p:nvSpPr>
        <p:spPr/>
        <p:txBody>
          <a:bodyPr/>
          <a:lstStyle>
            <a:lvl1pPr>
              <a:defRPr>
                <a:solidFill>
                  <a:schemeClr val="bg1"/>
                </a:solidFill>
              </a:defRPr>
            </a:lvl1pPr>
          </a:lstStyle>
          <a:p>
            <a:fld id="{272C53BF-7C95-ED43-9D9B-0D1BA5598F9D}" type="datetimeFigureOut">
              <a:rPr lang="en-US" smtClean="0"/>
              <a:pPr/>
              <a:t>11/7/2022</a:t>
            </a:fld>
            <a:endParaRPr lang="en-US"/>
          </a:p>
        </p:txBody>
      </p:sp>
      <p:sp>
        <p:nvSpPr>
          <p:cNvPr id="5" name="Footer Placeholder 4">
            <a:extLst>
              <a:ext uri="{FF2B5EF4-FFF2-40B4-BE49-F238E27FC236}">
                <a16:creationId xmlns:a16="http://schemas.microsoft.com/office/drawing/2014/main" id="{705266F2-F7AA-B3DD-D175-681670038B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C6E96A-9BB4-C816-B43B-38C67DDF290F}"/>
              </a:ext>
            </a:extLst>
          </p:cNvPr>
          <p:cNvSpPr>
            <a:spLocks noGrp="1"/>
          </p:cNvSpPr>
          <p:nvPr>
            <p:ph type="sldNum" sz="quarter" idx="12"/>
          </p:nvPr>
        </p:nvSpPr>
        <p:spPr/>
        <p:txBody>
          <a:bodyPr/>
          <a:lstStyle/>
          <a:p>
            <a:fld id="{31A5FAAF-8C32-CB46-85A3-EFF3D43AAE44}" type="slidenum">
              <a:rPr lang="en-US" smtClean="0"/>
              <a:t>‹#›</a:t>
            </a:fld>
            <a:endParaRPr lang="en-US"/>
          </a:p>
        </p:txBody>
      </p:sp>
      <p:pic>
        <p:nvPicPr>
          <p:cNvPr id="9" name="Picture 8" descr="Shape, icon&#10;&#10;Description automatically generated with medium confidence">
            <a:extLst>
              <a:ext uri="{FF2B5EF4-FFF2-40B4-BE49-F238E27FC236}">
                <a16:creationId xmlns:a16="http://schemas.microsoft.com/office/drawing/2014/main" id="{37598DD5-3E50-8DFE-0EC2-4341699E0288}"/>
              </a:ext>
            </a:extLst>
          </p:cNvPr>
          <p:cNvPicPr>
            <a:picLocks noChangeAspect="1"/>
          </p:cNvPicPr>
          <p:nvPr userDrawn="1"/>
        </p:nvPicPr>
        <p:blipFill>
          <a:blip r:embed="rId2"/>
          <a:stretch>
            <a:fillRect/>
          </a:stretch>
        </p:blipFill>
        <p:spPr>
          <a:xfrm>
            <a:off x="583321" y="681037"/>
            <a:ext cx="633323" cy="776039"/>
          </a:xfrm>
          <a:prstGeom prst="rect">
            <a:avLst/>
          </a:prstGeom>
        </p:spPr>
      </p:pic>
    </p:spTree>
    <p:extLst>
      <p:ext uri="{BB962C8B-B14F-4D97-AF65-F5344CB8AC3E}">
        <p14:creationId xmlns:p14="http://schemas.microsoft.com/office/powerpoint/2010/main" val="2229038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AA079-702E-9137-F550-4596B81D620F}"/>
              </a:ext>
            </a:extLst>
          </p:cNvPr>
          <p:cNvSpPr>
            <a:spLocks noGrp="1"/>
          </p:cNvSpPr>
          <p:nvPr>
            <p:ph type="title"/>
          </p:nvPr>
        </p:nvSpPr>
        <p:spPr>
          <a:xfrm>
            <a:off x="2356944" y="365125"/>
            <a:ext cx="8996855"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4372F7F-CDC4-71B2-8C66-1FCAE16141CF}"/>
              </a:ext>
            </a:extLst>
          </p:cNvPr>
          <p:cNvSpPr>
            <a:spLocks noGrp="1"/>
          </p:cNvSpPr>
          <p:nvPr>
            <p:ph idx="1"/>
          </p:nvPr>
        </p:nvSpPr>
        <p:spPr>
          <a:xfrm>
            <a:off x="2356944" y="1825625"/>
            <a:ext cx="899685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BCC4C5-58C7-13F4-CC98-4CE151973AB6}"/>
              </a:ext>
            </a:extLst>
          </p:cNvPr>
          <p:cNvSpPr>
            <a:spLocks noGrp="1"/>
          </p:cNvSpPr>
          <p:nvPr>
            <p:ph type="dt" sz="half" idx="10"/>
          </p:nvPr>
        </p:nvSpPr>
        <p:spPr>
          <a:xfrm>
            <a:off x="838200" y="6332701"/>
            <a:ext cx="2743200" cy="365125"/>
          </a:xfrm>
        </p:spPr>
        <p:txBody>
          <a:bodyPr/>
          <a:lstStyle/>
          <a:p>
            <a:fld id="{272C53BF-7C95-ED43-9D9B-0D1BA5598F9D}" type="datetimeFigureOut">
              <a:rPr lang="en-US" smtClean="0"/>
              <a:t>11/7/2022</a:t>
            </a:fld>
            <a:endParaRPr lang="en-US"/>
          </a:p>
        </p:txBody>
      </p:sp>
      <p:sp>
        <p:nvSpPr>
          <p:cNvPr id="5" name="Footer Placeholder 4">
            <a:extLst>
              <a:ext uri="{FF2B5EF4-FFF2-40B4-BE49-F238E27FC236}">
                <a16:creationId xmlns:a16="http://schemas.microsoft.com/office/drawing/2014/main" id="{705266F2-F7AA-B3DD-D175-681670038B69}"/>
              </a:ext>
            </a:extLst>
          </p:cNvPr>
          <p:cNvSpPr>
            <a:spLocks noGrp="1"/>
          </p:cNvSpPr>
          <p:nvPr>
            <p:ph type="ftr" sz="quarter" idx="11"/>
          </p:nvPr>
        </p:nvSpPr>
        <p:spPr>
          <a:xfrm>
            <a:off x="4038600" y="6332701"/>
            <a:ext cx="4114800" cy="365125"/>
          </a:xfrm>
        </p:spPr>
        <p:txBody>
          <a:bodyPr/>
          <a:lstStyle/>
          <a:p>
            <a:endParaRPr lang="en-US"/>
          </a:p>
        </p:txBody>
      </p:sp>
      <p:sp>
        <p:nvSpPr>
          <p:cNvPr id="6" name="Slide Number Placeholder 5">
            <a:extLst>
              <a:ext uri="{FF2B5EF4-FFF2-40B4-BE49-F238E27FC236}">
                <a16:creationId xmlns:a16="http://schemas.microsoft.com/office/drawing/2014/main" id="{82C6E96A-9BB4-C816-B43B-38C67DDF290F}"/>
              </a:ext>
            </a:extLst>
          </p:cNvPr>
          <p:cNvSpPr>
            <a:spLocks noGrp="1"/>
          </p:cNvSpPr>
          <p:nvPr>
            <p:ph type="sldNum" sz="quarter" idx="12"/>
          </p:nvPr>
        </p:nvSpPr>
        <p:spPr>
          <a:xfrm>
            <a:off x="8610600" y="6332701"/>
            <a:ext cx="2743200" cy="365125"/>
          </a:xfrm>
        </p:spPr>
        <p:txBody>
          <a:bodyPr/>
          <a:lstStyle/>
          <a:p>
            <a:fld id="{31A5FAAF-8C32-CB46-85A3-EFF3D43AAE44}" type="slidenum">
              <a:rPr lang="en-US" smtClean="0"/>
              <a:t>‹#›</a:t>
            </a:fld>
            <a:endParaRPr lang="en-US"/>
          </a:p>
        </p:txBody>
      </p:sp>
      <p:pic>
        <p:nvPicPr>
          <p:cNvPr id="9" name="Picture 8" descr="Shape, icon&#10;&#10;Description automatically generated with medium confidence">
            <a:extLst>
              <a:ext uri="{FF2B5EF4-FFF2-40B4-BE49-F238E27FC236}">
                <a16:creationId xmlns:a16="http://schemas.microsoft.com/office/drawing/2014/main" id="{C64A602C-A56D-3E7E-1A56-4C43D65286AD}"/>
              </a:ext>
            </a:extLst>
          </p:cNvPr>
          <p:cNvPicPr>
            <a:picLocks noChangeAspect="1"/>
          </p:cNvPicPr>
          <p:nvPr userDrawn="1"/>
        </p:nvPicPr>
        <p:blipFill>
          <a:blip r:embed="rId2"/>
          <a:stretch>
            <a:fillRect/>
          </a:stretch>
        </p:blipFill>
        <p:spPr>
          <a:xfrm>
            <a:off x="583321" y="681037"/>
            <a:ext cx="633323" cy="776039"/>
          </a:xfrm>
          <a:prstGeom prst="rect">
            <a:avLst/>
          </a:prstGeom>
        </p:spPr>
      </p:pic>
      <p:sp>
        <p:nvSpPr>
          <p:cNvPr id="10" name="Rectangle 9">
            <a:extLst>
              <a:ext uri="{FF2B5EF4-FFF2-40B4-BE49-F238E27FC236}">
                <a16:creationId xmlns:a16="http://schemas.microsoft.com/office/drawing/2014/main" id="{6D1C2522-DC43-5861-0047-77992B265222}"/>
              </a:ext>
            </a:extLst>
          </p:cNvPr>
          <p:cNvSpPr/>
          <p:nvPr userDrawn="1"/>
        </p:nvSpPr>
        <p:spPr>
          <a:xfrm>
            <a:off x="0" y="6629400"/>
            <a:ext cx="12192000" cy="2286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5104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10" name="Picture 9" descr="Icon&#10;&#10;Description automatically generated with medium confidence">
            <a:extLst>
              <a:ext uri="{FF2B5EF4-FFF2-40B4-BE49-F238E27FC236}">
                <a16:creationId xmlns:a16="http://schemas.microsoft.com/office/drawing/2014/main" id="{7955D838-1FC2-CBD9-32E4-88631775EC3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3AA079-702E-9137-F550-4596B81D620F}"/>
              </a:ext>
            </a:extLst>
          </p:cNvPr>
          <p:cNvSpPr>
            <a:spLocks noGrp="1"/>
          </p:cNvSpPr>
          <p:nvPr>
            <p:ph type="title"/>
          </p:nvPr>
        </p:nvSpPr>
        <p:spPr>
          <a:xfrm>
            <a:off x="838200" y="681037"/>
            <a:ext cx="10515600" cy="100965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4372F7F-CDC4-71B2-8C66-1FCAE16141CF}"/>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1BCC4C5-58C7-13F4-CC98-4CE151973AB6}"/>
              </a:ext>
            </a:extLst>
          </p:cNvPr>
          <p:cNvSpPr>
            <a:spLocks noGrp="1"/>
          </p:cNvSpPr>
          <p:nvPr>
            <p:ph type="dt" sz="half" idx="10"/>
          </p:nvPr>
        </p:nvSpPr>
        <p:spPr/>
        <p:txBody>
          <a:bodyPr/>
          <a:lstStyle/>
          <a:p>
            <a:fld id="{272C53BF-7C95-ED43-9D9B-0D1BA5598F9D}" type="datetimeFigureOut">
              <a:rPr lang="en-US" smtClean="0"/>
              <a:t>11/7/2022</a:t>
            </a:fld>
            <a:endParaRPr lang="en-US"/>
          </a:p>
        </p:txBody>
      </p:sp>
      <p:sp>
        <p:nvSpPr>
          <p:cNvPr id="5" name="Footer Placeholder 4">
            <a:extLst>
              <a:ext uri="{FF2B5EF4-FFF2-40B4-BE49-F238E27FC236}">
                <a16:creationId xmlns:a16="http://schemas.microsoft.com/office/drawing/2014/main" id="{705266F2-F7AA-B3DD-D175-681670038B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C6E96A-9BB4-C816-B43B-38C67DDF290F}"/>
              </a:ext>
            </a:extLst>
          </p:cNvPr>
          <p:cNvSpPr>
            <a:spLocks noGrp="1"/>
          </p:cNvSpPr>
          <p:nvPr>
            <p:ph type="sldNum" sz="quarter" idx="12"/>
          </p:nvPr>
        </p:nvSpPr>
        <p:spPr/>
        <p:txBody>
          <a:bodyPr/>
          <a:lstStyle/>
          <a:p>
            <a:fld id="{31A5FAAF-8C32-CB46-85A3-EFF3D43AAE44}" type="slidenum">
              <a:rPr lang="en-US" smtClean="0"/>
              <a:t>‹#›</a:t>
            </a:fld>
            <a:endParaRPr lang="en-US"/>
          </a:p>
        </p:txBody>
      </p:sp>
    </p:spTree>
    <p:extLst>
      <p:ext uri="{BB962C8B-B14F-4D97-AF65-F5344CB8AC3E}">
        <p14:creationId xmlns:p14="http://schemas.microsoft.com/office/powerpoint/2010/main" val="4147015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615A4-1C2D-B1FF-A738-C88E82838E06}"/>
              </a:ext>
            </a:extLst>
          </p:cNvPr>
          <p:cNvSpPr>
            <a:spLocks noGrp="1"/>
          </p:cNvSpPr>
          <p:nvPr>
            <p:ph type="ctrTitle"/>
          </p:nvPr>
        </p:nvSpPr>
        <p:spPr>
          <a:xfrm>
            <a:off x="1524000" y="1768749"/>
            <a:ext cx="9144000" cy="2387600"/>
          </a:xfrm>
        </p:spPr>
        <p:txBody>
          <a:bodyPr anchor="b"/>
          <a:lstStyle>
            <a:lvl1pPr algn="ctr">
              <a:defRPr sz="6000">
                <a:solidFill>
                  <a:srgbClr val="1B365D"/>
                </a:solidFill>
              </a:defRPr>
            </a:lvl1pPr>
          </a:lstStyle>
          <a:p>
            <a:r>
              <a:rPr lang="en-US" dirty="0"/>
              <a:t>Click to edit Master title style</a:t>
            </a:r>
          </a:p>
        </p:txBody>
      </p:sp>
      <p:sp>
        <p:nvSpPr>
          <p:cNvPr id="3" name="Subtitle 2">
            <a:extLst>
              <a:ext uri="{FF2B5EF4-FFF2-40B4-BE49-F238E27FC236}">
                <a16:creationId xmlns:a16="http://schemas.microsoft.com/office/drawing/2014/main" id="{39676709-1554-403A-32D4-A0F9A1501CF6}"/>
              </a:ext>
            </a:extLst>
          </p:cNvPr>
          <p:cNvSpPr>
            <a:spLocks noGrp="1"/>
          </p:cNvSpPr>
          <p:nvPr>
            <p:ph type="subTitle" idx="1"/>
          </p:nvPr>
        </p:nvSpPr>
        <p:spPr>
          <a:xfrm>
            <a:off x="1524000" y="4248424"/>
            <a:ext cx="9144000" cy="599472"/>
          </a:xfrm>
        </p:spPr>
        <p:txBody>
          <a:bodyPr/>
          <a:lstStyle>
            <a:lvl1pPr marL="0" indent="0" algn="ctr">
              <a:buNone/>
              <a:defRPr sz="2400">
                <a:solidFill>
                  <a:srgbClr val="F15A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6F5D6F6-CF83-211E-5102-E21B23271693}"/>
              </a:ext>
            </a:extLst>
          </p:cNvPr>
          <p:cNvSpPr>
            <a:spLocks noGrp="1"/>
          </p:cNvSpPr>
          <p:nvPr>
            <p:ph type="dt" sz="half" idx="10"/>
          </p:nvPr>
        </p:nvSpPr>
        <p:spPr/>
        <p:txBody>
          <a:bodyPr/>
          <a:lstStyle/>
          <a:p>
            <a:fld id="{272C53BF-7C95-ED43-9D9B-0D1BA5598F9D}" type="datetimeFigureOut">
              <a:rPr lang="en-US" smtClean="0"/>
              <a:t>11/7/2022</a:t>
            </a:fld>
            <a:endParaRPr lang="en-US"/>
          </a:p>
        </p:txBody>
      </p:sp>
      <p:sp>
        <p:nvSpPr>
          <p:cNvPr id="5" name="Footer Placeholder 4">
            <a:extLst>
              <a:ext uri="{FF2B5EF4-FFF2-40B4-BE49-F238E27FC236}">
                <a16:creationId xmlns:a16="http://schemas.microsoft.com/office/drawing/2014/main" id="{5C00BC3A-2B91-981E-F781-A3FAB27F7A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4A01BC-AD26-B2BB-67AE-96C7E98B6D86}"/>
              </a:ext>
            </a:extLst>
          </p:cNvPr>
          <p:cNvSpPr>
            <a:spLocks noGrp="1"/>
          </p:cNvSpPr>
          <p:nvPr>
            <p:ph type="sldNum" sz="quarter" idx="12"/>
          </p:nvPr>
        </p:nvSpPr>
        <p:spPr/>
        <p:txBody>
          <a:bodyPr/>
          <a:lstStyle/>
          <a:p>
            <a:fld id="{31A5FAAF-8C32-CB46-85A3-EFF3D43AAE44}" type="slidenum">
              <a:rPr lang="en-US" smtClean="0"/>
              <a:t>‹#›</a:t>
            </a:fld>
            <a:endParaRPr lang="en-US"/>
          </a:p>
        </p:txBody>
      </p:sp>
    </p:spTree>
    <p:extLst>
      <p:ext uri="{BB962C8B-B14F-4D97-AF65-F5344CB8AC3E}">
        <p14:creationId xmlns:p14="http://schemas.microsoft.com/office/powerpoint/2010/main" val="291811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E4A181-C235-7F31-2C66-9F5A79CBA0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10566AE-5B6B-D071-93C9-18C4886DD2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8DE58F1-6B46-9680-6CE5-DC3A98AA20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Montserrat" pitchFamily="2" charset="77"/>
              </a:defRPr>
            </a:lvl1pPr>
          </a:lstStyle>
          <a:p>
            <a:fld id="{272C53BF-7C95-ED43-9D9B-0D1BA5598F9D}" type="datetimeFigureOut">
              <a:rPr lang="en-US" smtClean="0"/>
              <a:pPr/>
              <a:t>11/7/2022</a:t>
            </a:fld>
            <a:endParaRPr lang="en-US" dirty="0"/>
          </a:p>
        </p:txBody>
      </p:sp>
      <p:sp>
        <p:nvSpPr>
          <p:cNvPr id="5" name="Footer Placeholder 4">
            <a:extLst>
              <a:ext uri="{FF2B5EF4-FFF2-40B4-BE49-F238E27FC236}">
                <a16:creationId xmlns:a16="http://schemas.microsoft.com/office/drawing/2014/main" id="{4509A259-CCC6-BBAB-45DC-BD75740ACB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Montserrat" pitchFamily="2" charset="77"/>
              </a:defRPr>
            </a:lvl1pPr>
          </a:lstStyle>
          <a:p>
            <a:endParaRPr lang="en-US"/>
          </a:p>
        </p:txBody>
      </p:sp>
      <p:sp>
        <p:nvSpPr>
          <p:cNvPr id="6" name="Slide Number Placeholder 5">
            <a:extLst>
              <a:ext uri="{FF2B5EF4-FFF2-40B4-BE49-F238E27FC236}">
                <a16:creationId xmlns:a16="http://schemas.microsoft.com/office/drawing/2014/main" id="{BDA9E991-C55F-1F13-0A88-2A7C2C954E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Montserrat" pitchFamily="2" charset="77"/>
              </a:defRPr>
            </a:lvl1pPr>
          </a:lstStyle>
          <a:p>
            <a:fld id="{31A5FAAF-8C32-CB46-85A3-EFF3D43AAE44}" type="slidenum">
              <a:rPr lang="en-US" smtClean="0"/>
              <a:pPr/>
              <a:t>‹#›</a:t>
            </a:fld>
            <a:endParaRPr lang="en-US"/>
          </a:p>
        </p:txBody>
      </p:sp>
    </p:spTree>
    <p:extLst>
      <p:ext uri="{BB962C8B-B14F-4D97-AF65-F5344CB8AC3E}">
        <p14:creationId xmlns:p14="http://schemas.microsoft.com/office/powerpoint/2010/main" val="2082639192"/>
      </p:ext>
    </p:extLst>
  </p:cSld>
  <p:clrMap bg1="lt1" tx1="dk1" bg2="lt2" tx2="dk2" accent1="accent1" accent2="accent2" accent3="accent3" accent4="accent4" accent5="accent5" accent6="accent6" hlink="hlink" folHlink="folHlink"/>
  <p:sldLayoutIdLst>
    <p:sldLayoutId id="2147483655" r:id="rId1"/>
    <p:sldLayoutId id="2147483660" r:id="rId2"/>
    <p:sldLayoutId id="2147483654" r:id="rId3"/>
    <p:sldLayoutId id="2147483665" r:id="rId4"/>
    <p:sldLayoutId id="2147483650" r:id="rId5"/>
    <p:sldLayoutId id="2147483662" r:id="rId6"/>
    <p:sldLayoutId id="2147483663" r:id="rId7"/>
    <p:sldLayoutId id="2147483664" r:id="rId8"/>
    <p:sldLayoutId id="2147483649" r:id="rId9"/>
    <p:sldLayoutId id="2147483651" r:id="rId10"/>
    <p:sldLayoutId id="2147483652" r:id="rId11"/>
    <p:sldLayoutId id="2147483653" r:id="rId12"/>
    <p:sldLayoutId id="2147483656" r:id="rId13"/>
    <p:sldLayoutId id="2147483657" r:id="rId14"/>
  </p:sldLayoutIdLst>
  <p:txStyles>
    <p:titleStyle>
      <a:lvl1pPr algn="l" defTabSz="914400" rtl="0" eaLnBrk="1" latinLnBrk="0" hangingPunct="1">
        <a:lnSpc>
          <a:spcPct val="90000"/>
        </a:lnSpc>
        <a:spcBef>
          <a:spcPct val="0"/>
        </a:spcBef>
        <a:buNone/>
        <a:defRPr sz="4400" b="1" kern="1200">
          <a:solidFill>
            <a:srgbClr val="1B365D"/>
          </a:solidFill>
          <a:latin typeface="Montserrat" pitchFamily="2" charset="77"/>
          <a:ea typeface="+mj-ea"/>
          <a:cs typeface="+mj-cs"/>
        </a:defRPr>
      </a:lvl1pPr>
    </p:titleStyle>
    <p:bodyStyle>
      <a:lvl1pPr marL="457200" indent="-457200" algn="l" defTabSz="914400" rtl="0" eaLnBrk="1" latinLnBrk="0" hangingPunct="1">
        <a:lnSpc>
          <a:spcPct val="90000"/>
        </a:lnSpc>
        <a:spcBef>
          <a:spcPts val="1000"/>
        </a:spcBef>
        <a:buFont typeface="Arial" panose="020B0604020202020204" pitchFamily="34" charset="0"/>
        <a:buChar char="•"/>
        <a:defRPr sz="2400" b="0" i="0" kern="1200">
          <a:solidFill>
            <a:srgbClr val="1B365D"/>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7444D"/>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rgbClr val="47444D"/>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i="0" kern="1200">
          <a:solidFill>
            <a:srgbClr val="47444D"/>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rgbClr val="47444D"/>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www.vitae.ac.uk/"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hyperlink" Target="https://registry.opendata.aws/" TargetMode="External"/><Relationship Id="rId4" Type="http://schemas.openxmlformats.org/officeDocument/2006/relationships/hyperlink" Target="https://osf.io/fxvru/"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calendar.athabascau.ca/undergrad/current/student-code/academic-misconduct-offences.php"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3.xml"/><Relationship Id="rId11" Type="http://schemas.openxmlformats.org/officeDocument/2006/relationships/image" Target="../media/image16.svg"/><Relationship Id="rId5" Type="http://schemas.openxmlformats.org/officeDocument/2006/relationships/diagramQuickStyle" Target="../diagrams/quickStyle3.xml"/><Relationship Id="rId10" Type="http://schemas.openxmlformats.org/officeDocument/2006/relationships/image" Target="../media/image15.png"/><Relationship Id="rId4" Type="http://schemas.openxmlformats.org/officeDocument/2006/relationships/diagramLayout" Target="../diagrams/layout3.xml"/><Relationship Id="rId9" Type="http://schemas.openxmlformats.org/officeDocument/2006/relationships/image" Target="../media/image14.svg"/></Relationships>
</file>

<file path=ppt/slides/_rels/slide18.xml.rels><?xml version="1.0" encoding="UTF-8" standalone="yes"?>
<Relationships xmlns="http://schemas.openxmlformats.org/package/2006/relationships"><Relationship Id="rId2" Type="http://schemas.openxmlformats.org/officeDocument/2006/relationships/hyperlink" Target="http://research.athabascau.ca/portal/index.php"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A12C4-7F5D-313A-F079-2A993CCC6113}"/>
              </a:ext>
            </a:extLst>
          </p:cNvPr>
          <p:cNvSpPr>
            <a:spLocks noGrp="1"/>
          </p:cNvSpPr>
          <p:nvPr>
            <p:ph type="title"/>
          </p:nvPr>
        </p:nvSpPr>
        <p:spPr/>
        <p:txBody>
          <a:bodyPr>
            <a:normAutofit fontScale="90000"/>
          </a:bodyPr>
          <a:lstStyle/>
          <a:p>
            <a:r>
              <a:rPr lang="en-US" dirty="0"/>
              <a:t>FST Research</a:t>
            </a:r>
            <a:br>
              <a:rPr lang="en-US" dirty="0"/>
            </a:br>
            <a:r>
              <a:rPr lang="en-US" sz="2200" dirty="0"/>
              <a:t>Approaching, Sustaining, and Breaching The Knowledge Frontier</a:t>
            </a:r>
          </a:p>
        </p:txBody>
      </p:sp>
      <p:sp>
        <p:nvSpPr>
          <p:cNvPr id="3" name="Subtitle 2">
            <a:extLst>
              <a:ext uri="{FF2B5EF4-FFF2-40B4-BE49-F238E27FC236}">
                <a16:creationId xmlns:a16="http://schemas.microsoft.com/office/drawing/2014/main" id="{92678AAE-A034-B8F1-552E-6A6D528F5C34}"/>
              </a:ext>
            </a:extLst>
          </p:cNvPr>
          <p:cNvSpPr>
            <a:spLocks noGrp="1"/>
          </p:cNvSpPr>
          <p:nvPr>
            <p:ph type="subTitle" idx="1"/>
          </p:nvPr>
        </p:nvSpPr>
        <p:spPr>
          <a:xfrm>
            <a:off x="334906" y="5624163"/>
            <a:ext cx="5454389" cy="770922"/>
          </a:xfrm>
        </p:spPr>
        <p:txBody>
          <a:bodyPr>
            <a:normAutofit/>
          </a:bodyPr>
          <a:lstStyle/>
          <a:p>
            <a:r>
              <a:rPr lang="en-US" dirty="0"/>
              <a:t>Dr Vivekanandan Kumar</a:t>
            </a:r>
          </a:p>
        </p:txBody>
      </p:sp>
      <p:sp>
        <p:nvSpPr>
          <p:cNvPr id="4" name="Subtitle 2">
            <a:extLst>
              <a:ext uri="{FF2B5EF4-FFF2-40B4-BE49-F238E27FC236}">
                <a16:creationId xmlns:a16="http://schemas.microsoft.com/office/drawing/2014/main" id="{1FB3E17B-020D-B654-F3B7-3757B307881D}"/>
              </a:ext>
            </a:extLst>
          </p:cNvPr>
          <p:cNvSpPr txBox="1">
            <a:spLocks/>
          </p:cNvSpPr>
          <p:nvPr/>
        </p:nvSpPr>
        <p:spPr>
          <a:xfrm>
            <a:off x="7373882" y="5584158"/>
            <a:ext cx="3781798" cy="61661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300" b="0" i="0" kern="1200">
                <a:solidFill>
                  <a:schemeClr val="bg1"/>
                </a:solidFill>
                <a:latin typeface="Montserrat"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rgbClr val="47444D"/>
                </a:solidFill>
                <a:latin typeface="Montserrat"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rgbClr val="47444D"/>
                </a:solidFill>
                <a:latin typeface="Montserrat"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rgbClr val="47444D"/>
                </a:solidFill>
                <a:latin typeface="Montserrat"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rgbClr val="47444D"/>
                </a:solidFill>
                <a:latin typeface="Montserrat"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Dr Stella George</a:t>
            </a:r>
          </a:p>
        </p:txBody>
      </p:sp>
    </p:spTree>
    <p:extLst>
      <p:ext uri="{BB962C8B-B14F-4D97-AF65-F5344CB8AC3E}">
        <p14:creationId xmlns:p14="http://schemas.microsoft.com/office/powerpoint/2010/main" val="199374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2F3A72-F923-2FD2-5E1B-F829B192C160}"/>
              </a:ext>
            </a:extLst>
          </p:cNvPr>
          <p:cNvPicPr>
            <a:picLocks noChangeAspect="1"/>
          </p:cNvPicPr>
          <p:nvPr/>
        </p:nvPicPr>
        <p:blipFill>
          <a:blip r:embed="rId3"/>
          <a:stretch>
            <a:fillRect/>
          </a:stretch>
        </p:blipFill>
        <p:spPr>
          <a:xfrm>
            <a:off x="1083992" y="60160"/>
            <a:ext cx="6668522" cy="6702414"/>
          </a:xfrm>
          <a:prstGeom prst="rect">
            <a:avLst/>
          </a:prstGeom>
        </p:spPr>
      </p:pic>
      <p:sp>
        <p:nvSpPr>
          <p:cNvPr id="26" name="Title 1">
            <a:extLst>
              <a:ext uri="{FF2B5EF4-FFF2-40B4-BE49-F238E27FC236}">
                <a16:creationId xmlns:a16="http://schemas.microsoft.com/office/drawing/2014/main" id="{55F50EA5-A447-A954-0664-40B3F73C51EF}"/>
              </a:ext>
            </a:extLst>
          </p:cNvPr>
          <p:cNvSpPr>
            <a:spLocks noGrp="1"/>
          </p:cNvSpPr>
          <p:nvPr>
            <p:ph type="title"/>
          </p:nvPr>
        </p:nvSpPr>
        <p:spPr>
          <a:xfrm>
            <a:off x="7993927" y="497178"/>
            <a:ext cx="3810000" cy="3337704"/>
          </a:xfrm>
        </p:spPr>
        <p:txBody>
          <a:bodyPr>
            <a:normAutofit/>
          </a:bodyPr>
          <a:lstStyle/>
          <a:p>
            <a:r>
              <a:rPr lang="en-US" sz="2400" dirty="0"/>
              <a:t>Researcher Development Framework to Breach the Knowledge Frontier</a:t>
            </a:r>
          </a:p>
        </p:txBody>
      </p:sp>
    </p:spTree>
    <p:extLst>
      <p:ext uri="{BB962C8B-B14F-4D97-AF65-F5344CB8AC3E}">
        <p14:creationId xmlns:p14="http://schemas.microsoft.com/office/powerpoint/2010/main" val="786882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DFC1D633-B08E-F70F-0E8C-DA4397C970C7}"/>
              </a:ext>
            </a:extLst>
          </p:cNvPr>
          <p:cNvPicPr>
            <a:picLocks noChangeAspect="1"/>
          </p:cNvPicPr>
          <p:nvPr/>
        </p:nvPicPr>
        <p:blipFill rotWithShape="1">
          <a:blip r:embed="rId3"/>
          <a:srcRect r="9764" b="-1"/>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p:spPr>
      </p:pic>
    </p:spTree>
    <p:extLst>
      <p:ext uri="{BB962C8B-B14F-4D97-AF65-F5344CB8AC3E}">
        <p14:creationId xmlns:p14="http://schemas.microsoft.com/office/powerpoint/2010/main" val="2720834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824CD-07B7-E93F-B8F5-E53AF35B87A1}"/>
              </a:ext>
            </a:extLst>
          </p:cNvPr>
          <p:cNvSpPr>
            <a:spLocks noGrp="1"/>
          </p:cNvSpPr>
          <p:nvPr>
            <p:ph type="title"/>
          </p:nvPr>
        </p:nvSpPr>
        <p:spPr/>
        <p:txBody>
          <a:bodyPr>
            <a:normAutofit/>
          </a:bodyPr>
          <a:lstStyle/>
          <a:p>
            <a:r>
              <a:rPr lang="en-US" dirty="0"/>
              <a:t>Breached Frontier</a:t>
            </a:r>
          </a:p>
        </p:txBody>
      </p:sp>
      <p:sp>
        <p:nvSpPr>
          <p:cNvPr id="3" name="Content Placeholder 2">
            <a:extLst>
              <a:ext uri="{FF2B5EF4-FFF2-40B4-BE49-F238E27FC236}">
                <a16:creationId xmlns:a16="http://schemas.microsoft.com/office/drawing/2014/main" id="{DDB2CAF0-36D4-BD7C-C178-592466B310C2}"/>
              </a:ext>
            </a:extLst>
          </p:cNvPr>
          <p:cNvSpPr>
            <a:spLocks noGrp="1"/>
          </p:cNvSpPr>
          <p:nvPr>
            <p:ph idx="1"/>
          </p:nvPr>
        </p:nvSpPr>
        <p:spPr>
          <a:xfrm>
            <a:off x="838200" y="1825625"/>
            <a:ext cx="10833100" cy="4351338"/>
          </a:xfrm>
        </p:spPr>
        <p:txBody>
          <a:bodyPr>
            <a:normAutofit fontScale="92500"/>
          </a:bodyPr>
          <a:lstStyle/>
          <a:p>
            <a:pPr marL="354106" marR="87971" indent="-285750">
              <a:lnSpc>
                <a:spcPct val="99300"/>
              </a:lnSpc>
              <a:spcBef>
                <a:spcPts val="101"/>
              </a:spcBef>
              <a:buClr>
                <a:srgbClr val="000000"/>
              </a:buClr>
              <a:defRPr/>
            </a:pPr>
            <a:r>
              <a:rPr lang="en-CA" sz="2200" spc="-4" dirty="0"/>
              <a:t>B</a:t>
            </a:r>
            <a:r>
              <a:rPr lang="en-CA" sz="2200" spc="-4" dirty="0">
                <a:sym typeface="Arial"/>
              </a:rPr>
              <a:t>ecoming independent</a:t>
            </a:r>
            <a:r>
              <a:rPr lang="en-CA" sz="2200" spc="-4" dirty="0"/>
              <a:t> and</a:t>
            </a:r>
            <a:r>
              <a:rPr lang="en-CA" sz="2200" b="1" spc="-4" dirty="0">
                <a:sym typeface="Arial"/>
              </a:rPr>
              <a:t> self-sustaining </a:t>
            </a:r>
            <a:r>
              <a:rPr lang="en-CA" sz="2200" spc="-4" dirty="0">
                <a:sym typeface="Arial"/>
              </a:rPr>
              <a:t>researchers, in clusters and networks</a:t>
            </a:r>
          </a:p>
          <a:p>
            <a:pPr marL="354106" marR="87971" indent="-285750">
              <a:lnSpc>
                <a:spcPct val="99300"/>
              </a:lnSpc>
              <a:spcBef>
                <a:spcPts val="101"/>
              </a:spcBef>
              <a:buClr>
                <a:srgbClr val="000000"/>
              </a:buClr>
              <a:defRPr/>
            </a:pPr>
            <a:endParaRPr lang="en-CA" sz="2200" spc="-4" dirty="0">
              <a:sym typeface="Arial"/>
            </a:endParaRPr>
          </a:p>
          <a:p>
            <a:pPr marL="354106" marR="87971" indent="-285750">
              <a:lnSpc>
                <a:spcPct val="99300"/>
              </a:lnSpc>
              <a:spcBef>
                <a:spcPts val="101"/>
              </a:spcBef>
              <a:buClr>
                <a:srgbClr val="000000"/>
              </a:buClr>
              <a:defRPr/>
            </a:pPr>
            <a:r>
              <a:rPr lang="en-CA" sz="2200" spc="-4" dirty="0">
                <a:sym typeface="Arial"/>
              </a:rPr>
              <a:t>Maintaining a healthy </a:t>
            </a:r>
            <a:r>
              <a:rPr lang="en-CA" sz="2200" b="1" spc="-4" dirty="0">
                <a:sym typeface="Arial"/>
              </a:rPr>
              <a:t>research-life balance</a:t>
            </a:r>
          </a:p>
          <a:p>
            <a:pPr marL="354106" marR="87971" indent="-285750">
              <a:lnSpc>
                <a:spcPct val="99300"/>
              </a:lnSpc>
              <a:spcBef>
                <a:spcPts val="101"/>
              </a:spcBef>
              <a:buClr>
                <a:srgbClr val="000000"/>
              </a:buClr>
              <a:defRPr/>
            </a:pPr>
            <a:endParaRPr lang="en-CA" sz="2200" spc="-4" dirty="0">
              <a:sym typeface="Arial"/>
            </a:endParaRPr>
          </a:p>
          <a:p>
            <a:pPr marL="354106" marR="87971" indent="-285750">
              <a:lnSpc>
                <a:spcPct val="99300"/>
              </a:lnSpc>
              <a:spcBef>
                <a:spcPts val="101"/>
              </a:spcBef>
              <a:buClr>
                <a:srgbClr val="000000"/>
              </a:buClr>
              <a:defRPr/>
            </a:pPr>
            <a:r>
              <a:rPr lang="en-CA" sz="2200" spc="-4" dirty="0">
                <a:sym typeface="Arial"/>
              </a:rPr>
              <a:t>Seeking </a:t>
            </a:r>
            <a:r>
              <a:rPr lang="en-CA" sz="2200" b="1" spc="-4" dirty="0">
                <a:sym typeface="Arial"/>
              </a:rPr>
              <a:t>career potentials </a:t>
            </a:r>
            <a:r>
              <a:rPr lang="en-CA" sz="2200" spc="-4" dirty="0">
                <a:sym typeface="Arial"/>
              </a:rPr>
              <a:t>through experiential learning, </a:t>
            </a:r>
            <a:r>
              <a:rPr lang="en-CA" sz="2200" spc="-4" dirty="0" err="1">
                <a:sym typeface="Arial"/>
              </a:rPr>
              <a:t>RAships</a:t>
            </a:r>
            <a:r>
              <a:rPr lang="en-CA" sz="2200" spc="-4" dirty="0">
                <a:sym typeface="Arial"/>
              </a:rPr>
              <a:t>, internships…</a:t>
            </a:r>
          </a:p>
          <a:p>
            <a:pPr marL="354106" marR="87971" indent="-285750">
              <a:lnSpc>
                <a:spcPct val="99300"/>
              </a:lnSpc>
              <a:spcBef>
                <a:spcPts val="101"/>
              </a:spcBef>
              <a:buClr>
                <a:srgbClr val="000000"/>
              </a:buClr>
              <a:defRPr/>
            </a:pPr>
            <a:endParaRPr lang="en-CA" sz="2200" spc="-4" dirty="0">
              <a:sym typeface="Arial"/>
            </a:endParaRPr>
          </a:p>
          <a:p>
            <a:pPr marL="354106" marR="87971" indent="-285750">
              <a:lnSpc>
                <a:spcPct val="99300"/>
              </a:lnSpc>
              <a:spcBef>
                <a:spcPts val="101"/>
              </a:spcBef>
              <a:buClr>
                <a:srgbClr val="000000"/>
              </a:buClr>
              <a:defRPr/>
            </a:pPr>
            <a:r>
              <a:rPr lang="en-CA" sz="2200" b="1" spc="-4" dirty="0">
                <a:sym typeface="Arial"/>
              </a:rPr>
              <a:t>Publishing</a:t>
            </a:r>
            <a:r>
              <a:rPr lang="en-CA" sz="2200" spc="-4" dirty="0">
                <a:sym typeface="Arial"/>
              </a:rPr>
              <a:t> in formal (top journals) and informal (TheConversation.com, DORA)</a:t>
            </a:r>
          </a:p>
          <a:p>
            <a:pPr marL="354106" marR="87971" indent="-285750">
              <a:lnSpc>
                <a:spcPct val="99300"/>
              </a:lnSpc>
              <a:spcBef>
                <a:spcPts val="101"/>
              </a:spcBef>
              <a:buClr>
                <a:srgbClr val="000000"/>
              </a:buClr>
              <a:defRPr/>
            </a:pPr>
            <a:endParaRPr lang="en-CA" sz="2200" spc="-4" dirty="0"/>
          </a:p>
          <a:p>
            <a:pPr marL="354106" marR="87971" indent="-285750">
              <a:lnSpc>
                <a:spcPct val="99300"/>
              </a:lnSpc>
              <a:spcBef>
                <a:spcPts val="101"/>
              </a:spcBef>
              <a:buClr>
                <a:srgbClr val="000000"/>
              </a:buClr>
              <a:defRPr/>
            </a:pPr>
            <a:r>
              <a:rPr lang="en-CA" sz="2200" b="1" spc="-4" dirty="0"/>
              <a:t>Trace</a:t>
            </a:r>
            <a:r>
              <a:rPr lang="en-CA" sz="2200" spc="-4" dirty="0"/>
              <a:t> the evolution of research competencies; </a:t>
            </a:r>
            <a:r>
              <a:rPr lang="en-CA" sz="2200" spc="-4" dirty="0" err="1"/>
              <a:t>Mahara</a:t>
            </a:r>
            <a:r>
              <a:rPr lang="en-CA" sz="2200" spc="-4" dirty="0"/>
              <a:t> has a built-in </a:t>
            </a:r>
            <a:r>
              <a:rPr lang="en-CA" sz="2200" spc="-4" dirty="0" err="1"/>
              <a:t>SmartEvidence</a:t>
            </a:r>
            <a:r>
              <a:rPr lang="en-CA" sz="2200" spc="-4" dirty="0"/>
              <a:t> for RDF; traces could be about reading, writing, designing, synthesizing, discussing, collaborating, watching, coding, presenting, or any other research related activity</a:t>
            </a:r>
          </a:p>
        </p:txBody>
      </p:sp>
    </p:spTree>
    <p:extLst>
      <p:ext uri="{BB962C8B-B14F-4D97-AF65-F5344CB8AC3E}">
        <p14:creationId xmlns:p14="http://schemas.microsoft.com/office/powerpoint/2010/main" val="3154173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824CD-07B7-E93F-B8F5-E53AF35B87A1}"/>
              </a:ext>
            </a:extLst>
          </p:cNvPr>
          <p:cNvSpPr>
            <a:spLocks noGrp="1"/>
          </p:cNvSpPr>
          <p:nvPr>
            <p:ph type="title"/>
          </p:nvPr>
        </p:nvSpPr>
        <p:spPr/>
        <p:txBody>
          <a:bodyPr>
            <a:normAutofit/>
          </a:bodyPr>
          <a:lstStyle/>
          <a:p>
            <a:r>
              <a:rPr lang="en-US" dirty="0"/>
              <a:t>Tools of the Knowledge Frontier</a:t>
            </a:r>
          </a:p>
        </p:txBody>
      </p:sp>
      <p:sp>
        <p:nvSpPr>
          <p:cNvPr id="3" name="Content Placeholder 2">
            <a:extLst>
              <a:ext uri="{FF2B5EF4-FFF2-40B4-BE49-F238E27FC236}">
                <a16:creationId xmlns:a16="http://schemas.microsoft.com/office/drawing/2014/main" id="{DDB2CAF0-36D4-BD7C-C178-592466B310C2}"/>
              </a:ext>
            </a:extLst>
          </p:cNvPr>
          <p:cNvSpPr>
            <a:spLocks noGrp="1"/>
          </p:cNvSpPr>
          <p:nvPr>
            <p:ph idx="1"/>
          </p:nvPr>
        </p:nvSpPr>
        <p:spPr>
          <a:xfrm>
            <a:off x="838200" y="1825625"/>
            <a:ext cx="11258550" cy="3968686"/>
          </a:xfrm>
        </p:spPr>
        <p:txBody>
          <a:bodyPr>
            <a:normAutofit lnSpcReduction="10000"/>
          </a:bodyPr>
          <a:lstStyle/>
          <a:p>
            <a:pPr marL="982756" marR="87971" lvl="2" indent="-285750">
              <a:lnSpc>
                <a:spcPct val="99300"/>
              </a:lnSpc>
              <a:spcBef>
                <a:spcPts val="101"/>
              </a:spcBef>
              <a:buClr>
                <a:srgbClr val="000000"/>
              </a:buClr>
              <a:defRPr/>
            </a:pPr>
            <a:r>
              <a:rPr lang="en-CA" spc="-4" dirty="0">
                <a:solidFill>
                  <a:srgbClr val="1B365D"/>
                </a:solidFill>
                <a:sym typeface="Arial"/>
              </a:rPr>
              <a:t>R</a:t>
            </a:r>
            <a:r>
              <a:rPr lang="en-CA" spc="-4" dirty="0">
                <a:solidFill>
                  <a:srgbClr val="1B365D"/>
                </a:solidFill>
                <a:latin typeface="Montserrat" pitchFamily="2" charset="77"/>
                <a:sym typeface="Arial"/>
              </a:rPr>
              <a:t>esearcher development framework (</a:t>
            </a:r>
            <a:r>
              <a:rPr lang="en-CA" spc="-4" dirty="0">
                <a:solidFill>
                  <a:srgbClr val="1B365D"/>
                </a:solidFill>
                <a:latin typeface="Montserrat" pitchFamily="2" charset="77"/>
                <a:sym typeface="Arial"/>
                <a:hlinkClick r:id="rId3"/>
              </a:rPr>
              <a:t>https://www.vitae.ac.uk</a:t>
            </a:r>
            <a:r>
              <a:rPr lang="en-CA" spc="-4" dirty="0">
                <a:solidFill>
                  <a:srgbClr val="1B365D"/>
                </a:solidFill>
                <a:latin typeface="Montserrat" pitchFamily="2" charset="77"/>
                <a:sym typeface="Arial"/>
              </a:rPr>
              <a:t>)</a:t>
            </a:r>
          </a:p>
          <a:p>
            <a:pPr marL="982756" marR="87971" lvl="2" indent="-285750">
              <a:lnSpc>
                <a:spcPct val="99300"/>
              </a:lnSpc>
              <a:spcBef>
                <a:spcPts val="101"/>
              </a:spcBef>
              <a:buClr>
                <a:srgbClr val="000000"/>
              </a:buClr>
              <a:defRPr/>
            </a:pPr>
            <a:r>
              <a:rPr lang="en-CA" spc="-4" dirty="0">
                <a:solidFill>
                  <a:srgbClr val="1B365D"/>
                </a:solidFill>
                <a:latin typeface="Montserrat" pitchFamily="2" charset="77"/>
                <a:sym typeface="Arial"/>
              </a:rPr>
              <a:t>Auto Structured Lit Review (https://rpubs.com/WesSauder/760002), </a:t>
            </a:r>
            <a:endParaRPr lang="en-CA" spc="-4" dirty="0">
              <a:solidFill>
                <a:srgbClr val="1B365D"/>
              </a:solidFill>
              <a:sym typeface="Arial"/>
            </a:endParaRPr>
          </a:p>
          <a:p>
            <a:pPr marL="982756" marR="87971" lvl="2" indent="-285750">
              <a:lnSpc>
                <a:spcPct val="99300"/>
              </a:lnSpc>
              <a:spcBef>
                <a:spcPts val="101"/>
              </a:spcBef>
              <a:buClr>
                <a:srgbClr val="000000"/>
              </a:buClr>
              <a:defRPr/>
            </a:pPr>
            <a:r>
              <a:rPr lang="en-CA" spc="-4" dirty="0">
                <a:solidFill>
                  <a:srgbClr val="1B365D"/>
                </a:solidFill>
                <a:latin typeface="Montserrat" pitchFamily="2" charset="77"/>
                <a:sym typeface="Arial"/>
              </a:rPr>
              <a:t>References management (</a:t>
            </a:r>
            <a:r>
              <a:rPr lang="en-CA" spc="-4" dirty="0" err="1">
                <a:solidFill>
                  <a:srgbClr val="1B365D"/>
                </a:solidFill>
                <a:latin typeface="Montserrat" pitchFamily="2" charset="77"/>
                <a:sym typeface="Arial"/>
              </a:rPr>
              <a:t>JabRef</a:t>
            </a:r>
            <a:r>
              <a:rPr lang="en-CA" spc="-4" dirty="0">
                <a:solidFill>
                  <a:srgbClr val="1B365D"/>
                </a:solidFill>
                <a:latin typeface="Montserrat" pitchFamily="2" charset="77"/>
                <a:sym typeface="Arial"/>
              </a:rPr>
              <a:t>, …), </a:t>
            </a:r>
            <a:endParaRPr lang="en-CA" spc="-4" dirty="0">
              <a:solidFill>
                <a:srgbClr val="1B365D"/>
              </a:solidFill>
              <a:sym typeface="Arial"/>
            </a:endParaRPr>
          </a:p>
          <a:p>
            <a:pPr marL="982756" marR="87971" lvl="2" indent="-285750">
              <a:lnSpc>
                <a:spcPct val="99300"/>
              </a:lnSpc>
              <a:spcBef>
                <a:spcPts val="101"/>
              </a:spcBef>
              <a:buClr>
                <a:srgbClr val="000000"/>
              </a:buClr>
              <a:defRPr/>
            </a:pPr>
            <a:r>
              <a:rPr lang="en-CA" spc="-4" dirty="0">
                <a:solidFill>
                  <a:srgbClr val="1B365D"/>
                </a:solidFill>
                <a:latin typeface="Montserrat" pitchFamily="2" charset="77"/>
                <a:sym typeface="Arial"/>
              </a:rPr>
              <a:t>Open data repositories (</a:t>
            </a:r>
            <a:r>
              <a:rPr lang="en-CA" spc="-4" dirty="0">
                <a:solidFill>
                  <a:srgbClr val="1B365D"/>
                </a:solidFill>
                <a:latin typeface="Montserrat" pitchFamily="2" charset="77"/>
                <a:sym typeface="Arial"/>
                <a:hlinkClick r:id="rId4">
                  <a:extLst>
                    <a:ext uri="{A12FA001-AC4F-418D-AE19-62706E023703}">
                      <ahyp:hlinkClr xmlns:ahyp="http://schemas.microsoft.com/office/drawing/2018/hyperlinkcolor" val="tx"/>
                    </a:ext>
                  </a:extLst>
                </a:hlinkClick>
              </a:rPr>
              <a:t>osf.io/fxvru/</a:t>
            </a:r>
            <a:r>
              <a:rPr lang="en-CA" spc="-4" dirty="0">
                <a:solidFill>
                  <a:srgbClr val="1B365D"/>
                </a:solidFill>
                <a:latin typeface="Montserrat" pitchFamily="2" charset="77"/>
                <a:sym typeface="Arial"/>
              </a:rPr>
              <a:t>;         </a:t>
            </a:r>
            <a:r>
              <a:rPr lang="en-CA" spc="-4" dirty="0" err="1">
                <a:solidFill>
                  <a:srgbClr val="1B365D"/>
                </a:solidFill>
                <a:latin typeface="Montserrat" pitchFamily="2" charset="77"/>
                <a:sym typeface="Arial"/>
                <a:hlinkClick r:id="rId5">
                  <a:extLst>
                    <a:ext uri="{A12FA001-AC4F-418D-AE19-62706E023703}">
                      <ahyp:hlinkClr xmlns:ahyp="http://schemas.microsoft.com/office/drawing/2018/hyperlinkcolor" val="tx"/>
                    </a:ext>
                  </a:extLst>
                </a:hlinkClick>
              </a:rPr>
              <a:t>registry.opendata.aws</a:t>
            </a:r>
            <a:r>
              <a:rPr lang="en-CA" spc="-4" dirty="0">
                <a:solidFill>
                  <a:srgbClr val="1B365D"/>
                </a:solidFill>
                <a:latin typeface="Montserrat" pitchFamily="2" charset="77"/>
                <a:sym typeface="Arial"/>
                <a:hlinkClick r:id="rId5">
                  <a:extLst>
                    <a:ext uri="{A12FA001-AC4F-418D-AE19-62706E023703}">
                      <ahyp:hlinkClr xmlns:ahyp="http://schemas.microsoft.com/office/drawing/2018/hyperlinkcolor" val="tx"/>
                    </a:ext>
                  </a:extLst>
                </a:hlinkClick>
              </a:rPr>
              <a:t>/</a:t>
            </a:r>
            <a:r>
              <a:rPr lang="en-CA" spc="-4" dirty="0">
                <a:solidFill>
                  <a:srgbClr val="1B365D"/>
                </a:solidFill>
                <a:latin typeface="Montserrat" pitchFamily="2" charset="77"/>
                <a:sym typeface="Arial"/>
              </a:rPr>
              <a:t>),</a:t>
            </a:r>
          </a:p>
          <a:p>
            <a:pPr marL="982756" marR="87971" lvl="2" indent="-285750">
              <a:lnSpc>
                <a:spcPct val="99300"/>
              </a:lnSpc>
              <a:spcBef>
                <a:spcPts val="101"/>
              </a:spcBef>
              <a:buClr>
                <a:srgbClr val="000000"/>
              </a:buClr>
              <a:defRPr/>
            </a:pPr>
            <a:r>
              <a:rPr lang="en-CA" spc="-4" dirty="0">
                <a:solidFill>
                  <a:srgbClr val="1B365D"/>
                </a:solidFill>
                <a:sym typeface="Arial"/>
              </a:rPr>
              <a:t>E-Portfolio (</a:t>
            </a:r>
            <a:r>
              <a:rPr lang="en-CA" spc="-4" dirty="0" err="1">
                <a:solidFill>
                  <a:srgbClr val="1B365D"/>
                </a:solidFill>
                <a:sym typeface="Arial"/>
              </a:rPr>
              <a:t>Mahara</a:t>
            </a:r>
            <a:r>
              <a:rPr lang="en-CA" spc="-4" dirty="0">
                <a:solidFill>
                  <a:srgbClr val="1B365D"/>
                </a:solidFill>
                <a:sym typeface="Arial"/>
              </a:rPr>
              <a:t> </a:t>
            </a:r>
            <a:r>
              <a:rPr lang="en-CA" spc="-4" dirty="0" err="1">
                <a:solidFill>
                  <a:srgbClr val="1B365D"/>
                </a:solidFill>
                <a:sym typeface="Arial"/>
              </a:rPr>
              <a:t>SmartEvidence</a:t>
            </a:r>
            <a:r>
              <a:rPr lang="en-CA" spc="-4" dirty="0">
                <a:solidFill>
                  <a:srgbClr val="1B365D"/>
                </a:solidFill>
                <a:sym typeface="Arial"/>
              </a:rPr>
              <a:t>, …)</a:t>
            </a:r>
          </a:p>
          <a:p>
            <a:pPr marL="982756" marR="87971" lvl="2" indent="-285750">
              <a:lnSpc>
                <a:spcPct val="99300"/>
              </a:lnSpc>
              <a:spcBef>
                <a:spcPts val="101"/>
              </a:spcBef>
              <a:buClr>
                <a:srgbClr val="000000"/>
              </a:buClr>
              <a:defRPr/>
            </a:pPr>
            <a:r>
              <a:rPr lang="en-CA" spc="-4" dirty="0">
                <a:solidFill>
                  <a:srgbClr val="1B365D"/>
                </a:solidFill>
                <a:sym typeface="Arial"/>
              </a:rPr>
              <a:t>Research Data Management (canarie.ca/</a:t>
            </a:r>
            <a:r>
              <a:rPr lang="en-CA" spc="-4" dirty="0" err="1">
                <a:solidFill>
                  <a:srgbClr val="1B365D"/>
                </a:solidFill>
                <a:sym typeface="Arial"/>
              </a:rPr>
              <a:t>rdm</a:t>
            </a:r>
            <a:r>
              <a:rPr lang="en-CA" spc="-4" dirty="0">
                <a:solidFill>
                  <a:srgbClr val="1B365D"/>
                </a:solidFill>
                <a:sym typeface="Arial"/>
              </a:rPr>
              <a:t>)</a:t>
            </a:r>
          </a:p>
          <a:p>
            <a:pPr marL="982756" marR="87971" lvl="2" indent="-285750">
              <a:lnSpc>
                <a:spcPct val="99300"/>
              </a:lnSpc>
              <a:spcBef>
                <a:spcPts val="101"/>
              </a:spcBef>
              <a:buClr>
                <a:srgbClr val="000000"/>
              </a:buClr>
              <a:defRPr/>
            </a:pPr>
            <a:r>
              <a:rPr lang="en-CA" spc="-4" dirty="0">
                <a:solidFill>
                  <a:srgbClr val="1B365D"/>
                </a:solidFill>
                <a:sym typeface="Arial"/>
              </a:rPr>
              <a:t>Research Analysis (SPSS, R, NVivo, AWS, MS, …)</a:t>
            </a:r>
          </a:p>
          <a:p>
            <a:pPr marL="982756" marR="87971" lvl="2" indent="-285750">
              <a:lnSpc>
                <a:spcPct val="99300"/>
              </a:lnSpc>
              <a:spcBef>
                <a:spcPts val="101"/>
              </a:spcBef>
              <a:buClr>
                <a:srgbClr val="000000"/>
              </a:buClr>
              <a:defRPr/>
            </a:pPr>
            <a:r>
              <a:rPr lang="en-CA" spc="-4" dirty="0">
                <a:solidFill>
                  <a:srgbClr val="1B365D"/>
                </a:solidFill>
                <a:sym typeface="Arial"/>
              </a:rPr>
              <a:t>A</a:t>
            </a:r>
            <a:r>
              <a:rPr lang="en-CA" spc="-4" dirty="0">
                <a:solidFill>
                  <a:srgbClr val="1B365D"/>
                </a:solidFill>
                <a:latin typeface="Montserrat" pitchFamily="2" charset="77"/>
                <a:sym typeface="Arial"/>
              </a:rPr>
              <a:t>gile Learning (Jira, Miro, Trello, …)</a:t>
            </a:r>
          </a:p>
          <a:p>
            <a:pPr marL="982756" marR="87971" lvl="2" indent="-285750">
              <a:lnSpc>
                <a:spcPct val="99300"/>
              </a:lnSpc>
              <a:spcBef>
                <a:spcPts val="101"/>
              </a:spcBef>
              <a:buClr>
                <a:srgbClr val="000000"/>
              </a:buClr>
              <a:defRPr/>
            </a:pPr>
            <a:endParaRPr lang="en-US" spc="-4" dirty="0">
              <a:solidFill>
                <a:srgbClr val="1B365D"/>
              </a:solidFill>
              <a:sym typeface="Arial"/>
            </a:endParaRPr>
          </a:p>
          <a:p>
            <a:pPr marL="982756" marR="87971" lvl="2" indent="-285750">
              <a:lnSpc>
                <a:spcPct val="99300"/>
              </a:lnSpc>
              <a:spcBef>
                <a:spcPts val="101"/>
              </a:spcBef>
              <a:buClr>
                <a:srgbClr val="000000"/>
              </a:buClr>
              <a:defRPr/>
            </a:pPr>
            <a:r>
              <a:rPr lang="en-US" spc="-4" dirty="0">
                <a:solidFill>
                  <a:srgbClr val="1B365D"/>
                </a:solidFill>
                <a:latin typeface="Montserrat" pitchFamily="2" charset="77"/>
                <a:sym typeface="Arial"/>
              </a:rPr>
              <a:t>…</a:t>
            </a:r>
            <a:endParaRPr lang="en-CA" spc="-4" dirty="0">
              <a:solidFill>
                <a:srgbClr val="1B365D"/>
              </a:solidFill>
              <a:latin typeface="Montserrat" pitchFamily="2" charset="77"/>
            </a:endParaRPr>
          </a:p>
        </p:txBody>
      </p:sp>
    </p:spTree>
    <p:extLst>
      <p:ext uri="{BB962C8B-B14F-4D97-AF65-F5344CB8AC3E}">
        <p14:creationId xmlns:p14="http://schemas.microsoft.com/office/powerpoint/2010/main" val="344570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74DE2-6CCB-ED20-61F1-8C1BB61D29E3}"/>
              </a:ext>
            </a:extLst>
          </p:cNvPr>
          <p:cNvSpPr>
            <a:spLocks noGrp="1"/>
          </p:cNvSpPr>
          <p:nvPr>
            <p:ph type="title"/>
          </p:nvPr>
        </p:nvSpPr>
        <p:spPr>
          <a:xfrm>
            <a:off x="2319825" y="3429000"/>
            <a:ext cx="9170505" cy="3125972"/>
          </a:xfrm>
        </p:spPr>
        <p:txBody>
          <a:bodyPr>
            <a:normAutofit fontScale="90000"/>
          </a:bodyPr>
          <a:lstStyle/>
          <a:p>
            <a:r>
              <a:rPr lang="en-CA" sz="4400" dirty="0"/>
              <a:t>Ethical behavior is doing the right thing when no one else is watching - even when doing the wrong thing is legal.    </a:t>
            </a:r>
            <a:br>
              <a:rPr lang="en-CA" sz="4400" dirty="0"/>
            </a:br>
            <a:r>
              <a:rPr lang="en-CA" sz="4400" dirty="0"/>
              <a:t>(Aldo Leopold)</a:t>
            </a:r>
            <a:br>
              <a:rPr lang="en-CA" sz="4400" dirty="0"/>
            </a:br>
            <a:endParaRPr lang="en-US" dirty="0"/>
          </a:p>
        </p:txBody>
      </p:sp>
    </p:spTree>
    <p:extLst>
      <p:ext uri="{BB962C8B-B14F-4D97-AF65-F5344CB8AC3E}">
        <p14:creationId xmlns:p14="http://schemas.microsoft.com/office/powerpoint/2010/main" val="354542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24285-6A96-7647-DD30-616498C26C64}"/>
              </a:ext>
            </a:extLst>
          </p:cNvPr>
          <p:cNvSpPr>
            <a:spLocks noGrp="1"/>
          </p:cNvSpPr>
          <p:nvPr>
            <p:ph type="title"/>
          </p:nvPr>
        </p:nvSpPr>
        <p:spPr/>
        <p:txBody>
          <a:bodyPr/>
          <a:lstStyle/>
          <a:p>
            <a:r>
              <a:rPr lang="en-US" dirty="0"/>
              <a:t>Your ethical </a:t>
            </a:r>
            <a:r>
              <a:rPr lang="en-US" dirty="0" err="1"/>
              <a:t>behaviour</a:t>
            </a:r>
            <a:endParaRPr lang="en-US" dirty="0"/>
          </a:p>
        </p:txBody>
      </p:sp>
      <p:sp>
        <p:nvSpPr>
          <p:cNvPr id="3" name="Content Placeholder 2">
            <a:extLst>
              <a:ext uri="{FF2B5EF4-FFF2-40B4-BE49-F238E27FC236}">
                <a16:creationId xmlns:a16="http://schemas.microsoft.com/office/drawing/2014/main" id="{621679D1-6073-8E5E-5678-7F0CCBE026AA}"/>
              </a:ext>
            </a:extLst>
          </p:cNvPr>
          <p:cNvSpPr>
            <a:spLocks noGrp="1"/>
          </p:cNvSpPr>
          <p:nvPr>
            <p:ph idx="1"/>
          </p:nvPr>
        </p:nvSpPr>
        <p:spPr>
          <a:xfrm>
            <a:off x="838200" y="2055813"/>
            <a:ext cx="5732721" cy="4121150"/>
          </a:xfrm>
        </p:spPr>
        <p:txBody>
          <a:bodyPr>
            <a:normAutofit fontScale="77500" lnSpcReduction="20000"/>
          </a:bodyPr>
          <a:lstStyle/>
          <a:p>
            <a:pPr marL="514350" indent="-514350">
              <a:buFont typeface="+mj-lt"/>
              <a:buAutoNum type="arabicPeriod"/>
            </a:pPr>
            <a:r>
              <a:rPr lang="en-US" sz="3200" dirty="0"/>
              <a:t>Your actions in relation to the rules    (i.e., laws and regulations)</a:t>
            </a:r>
          </a:p>
          <a:p>
            <a:pPr marL="514350" indent="-514350">
              <a:buFont typeface="+mj-lt"/>
              <a:buAutoNum type="arabicPeriod"/>
            </a:pPr>
            <a:r>
              <a:rPr lang="en-US" sz="3200" dirty="0"/>
              <a:t>Your action in relation to what you believe is right in your community and society, i.e. morals</a:t>
            </a:r>
          </a:p>
          <a:p>
            <a:pPr lvl="1"/>
            <a:r>
              <a:rPr lang="en-US" sz="2634" dirty="0"/>
              <a:t>Outcome is most important (</a:t>
            </a:r>
            <a:r>
              <a:rPr lang="en-US" sz="2634" i="1" dirty="0"/>
              <a:t>teleological</a:t>
            </a:r>
            <a:r>
              <a:rPr lang="en-US" sz="2634" dirty="0"/>
              <a:t>)</a:t>
            </a:r>
          </a:p>
          <a:p>
            <a:pPr lvl="1"/>
            <a:r>
              <a:rPr lang="en-US" sz="2634" dirty="0"/>
              <a:t>Intent is most important (</a:t>
            </a:r>
            <a:r>
              <a:rPr lang="en-US" sz="2634" i="1" dirty="0"/>
              <a:t>deontological</a:t>
            </a:r>
            <a:r>
              <a:rPr lang="en-US" sz="2634" dirty="0"/>
              <a:t>)</a:t>
            </a:r>
          </a:p>
          <a:p>
            <a:pPr lvl="1"/>
            <a:r>
              <a:rPr lang="en-US" sz="2634" dirty="0"/>
              <a:t>Importance depends on the other factors in a situation (</a:t>
            </a:r>
            <a:r>
              <a:rPr lang="en-US" sz="2634" i="1" dirty="0"/>
              <a:t>relativistic</a:t>
            </a:r>
            <a:r>
              <a:rPr lang="en-US" sz="2634" dirty="0"/>
              <a:t>)</a:t>
            </a:r>
          </a:p>
          <a:p>
            <a:pPr lvl="1"/>
            <a:r>
              <a:rPr lang="en-US" sz="2634" dirty="0"/>
              <a:t>Inner guidance is most important (</a:t>
            </a:r>
            <a:r>
              <a:rPr lang="en-US" sz="2634" i="1" dirty="0"/>
              <a:t>virtues</a:t>
            </a:r>
            <a:r>
              <a:rPr lang="en-US" sz="2634" dirty="0"/>
              <a:t>)</a:t>
            </a:r>
          </a:p>
          <a:p>
            <a:pPr marL="0" indent="0">
              <a:buNone/>
            </a:pPr>
            <a:endParaRPr lang="en-US" sz="3200" dirty="0"/>
          </a:p>
          <a:p>
            <a:endParaRPr lang="en-US" dirty="0"/>
          </a:p>
        </p:txBody>
      </p:sp>
      <p:sp>
        <p:nvSpPr>
          <p:cNvPr id="4" name="TextBox 3">
            <a:extLst>
              <a:ext uri="{FF2B5EF4-FFF2-40B4-BE49-F238E27FC236}">
                <a16:creationId xmlns:a16="http://schemas.microsoft.com/office/drawing/2014/main" id="{1726B0B2-BF7C-AA8A-284B-A18883073D09}"/>
              </a:ext>
            </a:extLst>
          </p:cNvPr>
          <p:cNvSpPr txBox="1"/>
          <p:nvPr/>
        </p:nvSpPr>
        <p:spPr>
          <a:xfrm>
            <a:off x="7017488" y="1951844"/>
            <a:ext cx="5174512" cy="1313180"/>
          </a:xfrm>
          <a:prstGeom prst="rect">
            <a:avLst/>
          </a:prstGeom>
          <a:noFill/>
        </p:spPr>
        <p:txBody>
          <a:bodyPr wrap="square" rtlCol="0">
            <a:spAutoFit/>
          </a:bodyPr>
          <a:lstStyle/>
          <a:p>
            <a:pPr marL="0" indent="0">
              <a:buNone/>
            </a:pPr>
            <a:r>
              <a:rPr lang="en-US" sz="2500" dirty="0">
                <a:solidFill>
                  <a:srgbClr val="1B365D"/>
                </a:solidFill>
                <a:latin typeface="Montserrat" pitchFamily="2" charset="77"/>
              </a:rPr>
              <a:t>Athabasca University’s rules:</a:t>
            </a:r>
          </a:p>
          <a:p>
            <a:pPr marL="685800" lvl="1" indent="-228600">
              <a:lnSpc>
                <a:spcPct val="70000"/>
              </a:lnSpc>
              <a:spcBef>
                <a:spcPts val="500"/>
              </a:spcBef>
              <a:buFont typeface="Arial" panose="020B0604020202020204" pitchFamily="34" charset="0"/>
              <a:buChar char="•"/>
            </a:pPr>
            <a:r>
              <a:rPr lang="en-US" sz="2000" dirty="0">
                <a:solidFill>
                  <a:srgbClr val="47444D"/>
                </a:solidFill>
                <a:latin typeface="Montserrat" pitchFamily="2" charset="77"/>
              </a:rPr>
              <a:t>Academic Integrity</a:t>
            </a:r>
          </a:p>
          <a:p>
            <a:pPr marL="685800" lvl="1" indent="-228600">
              <a:lnSpc>
                <a:spcPct val="70000"/>
              </a:lnSpc>
              <a:spcBef>
                <a:spcPts val="500"/>
              </a:spcBef>
              <a:buFont typeface="Arial" panose="020B0604020202020204" pitchFamily="34" charset="0"/>
              <a:buChar char="•"/>
            </a:pPr>
            <a:r>
              <a:rPr lang="en-US" sz="2000" dirty="0">
                <a:solidFill>
                  <a:srgbClr val="47444D"/>
                </a:solidFill>
                <a:latin typeface="Montserrat" pitchFamily="2" charset="77"/>
              </a:rPr>
              <a:t>Research Ethics</a:t>
            </a:r>
          </a:p>
          <a:p>
            <a:endParaRPr lang="en-US" dirty="0"/>
          </a:p>
        </p:txBody>
      </p:sp>
    </p:spTree>
    <p:extLst>
      <p:ext uri="{BB962C8B-B14F-4D97-AF65-F5344CB8AC3E}">
        <p14:creationId xmlns:p14="http://schemas.microsoft.com/office/powerpoint/2010/main" val="2911852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AD200-B046-CA80-83C1-E14C58B1A43A}"/>
              </a:ext>
            </a:extLst>
          </p:cNvPr>
          <p:cNvSpPr>
            <a:spLocks noGrp="1"/>
          </p:cNvSpPr>
          <p:nvPr>
            <p:ph type="title"/>
          </p:nvPr>
        </p:nvSpPr>
        <p:spPr/>
        <p:txBody>
          <a:bodyPr/>
          <a:lstStyle/>
          <a:p>
            <a:r>
              <a:rPr lang="en-US" dirty="0"/>
              <a:t>Academic Integrity</a:t>
            </a:r>
          </a:p>
        </p:txBody>
      </p:sp>
      <p:sp>
        <p:nvSpPr>
          <p:cNvPr id="3" name="Content Placeholder 2">
            <a:extLst>
              <a:ext uri="{FF2B5EF4-FFF2-40B4-BE49-F238E27FC236}">
                <a16:creationId xmlns:a16="http://schemas.microsoft.com/office/drawing/2014/main" id="{D0393EFB-B752-6CCB-1E31-5968204A695A}"/>
              </a:ext>
            </a:extLst>
          </p:cNvPr>
          <p:cNvSpPr>
            <a:spLocks noGrp="1"/>
          </p:cNvSpPr>
          <p:nvPr>
            <p:ph idx="1"/>
          </p:nvPr>
        </p:nvSpPr>
        <p:spPr>
          <a:xfrm>
            <a:off x="2380592" y="1403498"/>
            <a:ext cx="8973207" cy="4773465"/>
          </a:xfrm>
        </p:spPr>
        <p:txBody>
          <a:bodyPr>
            <a:normAutofit fontScale="62500" lnSpcReduction="20000"/>
          </a:bodyPr>
          <a:lstStyle/>
          <a:p>
            <a:pPr marL="0" indent="0">
              <a:buNone/>
            </a:pPr>
            <a:endParaRPr lang="en-CA" sz="3402" b="1" dirty="0"/>
          </a:p>
          <a:p>
            <a:pPr marL="0" indent="0">
              <a:buNone/>
            </a:pPr>
            <a:r>
              <a:rPr lang="en-CA" sz="3200" dirty="0"/>
              <a:t>Applies to </a:t>
            </a:r>
            <a:r>
              <a:rPr lang="en-CA" sz="3200" u="sng" dirty="0"/>
              <a:t>everything</a:t>
            </a:r>
            <a:r>
              <a:rPr lang="en-CA" sz="3200" dirty="0"/>
              <a:t>  you do as a student at AU. </a:t>
            </a:r>
          </a:p>
          <a:p>
            <a:pPr marL="0" indent="0">
              <a:buNone/>
            </a:pPr>
            <a:r>
              <a:rPr lang="en-CA" sz="3200" dirty="0"/>
              <a:t>Regulations are clear, disciplinary process is thorough, and penalties are applied.</a:t>
            </a:r>
          </a:p>
          <a:p>
            <a:endParaRPr lang="en-CA" dirty="0"/>
          </a:p>
          <a:p>
            <a:r>
              <a:rPr lang="en-CA" sz="3200" dirty="0"/>
              <a:t>Read more at Student Code of Conduct and Rights to Appeals (</a:t>
            </a:r>
            <a:r>
              <a:rPr lang="en-CA" sz="3200" dirty="0">
                <a:hlinkClick r:id="rId2"/>
              </a:rPr>
              <a:t>http://calendar.athabascau.ca/undergrad/current/student-code/academic-misconduct-offences.php</a:t>
            </a:r>
            <a:r>
              <a:rPr lang="en-CA" sz="3200" dirty="0"/>
              <a:t>)</a:t>
            </a:r>
          </a:p>
          <a:p>
            <a:r>
              <a:rPr lang="en-CA" sz="3200" dirty="0"/>
              <a:t>Academic offences include:</a:t>
            </a:r>
          </a:p>
          <a:p>
            <a:pPr marL="800100" lvl="1" indent="-342900">
              <a:buFont typeface="+mj-lt"/>
              <a:buAutoNum type="arabicPeriod"/>
            </a:pPr>
            <a:r>
              <a:rPr lang="en-CA" sz="2800" dirty="0"/>
              <a:t>admissions offences</a:t>
            </a:r>
          </a:p>
          <a:p>
            <a:pPr marL="800100" lvl="1" indent="-342900">
              <a:buFont typeface="+mj-lt"/>
              <a:buAutoNum type="arabicPeriod"/>
            </a:pPr>
            <a:r>
              <a:rPr lang="en-CA" sz="2800" dirty="0"/>
              <a:t>plagiarism</a:t>
            </a:r>
          </a:p>
          <a:p>
            <a:pPr marL="800100" lvl="1" indent="-342900">
              <a:buFont typeface="+mj-lt"/>
              <a:buAutoNum type="arabicPeriod"/>
            </a:pPr>
            <a:r>
              <a:rPr lang="en-CA" sz="2800" dirty="0"/>
              <a:t>cheating</a:t>
            </a:r>
          </a:p>
          <a:p>
            <a:pPr marL="800100" lvl="1" indent="-342900">
              <a:buFont typeface="+mj-lt"/>
              <a:buAutoNum type="arabicPeriod"/>
            </a:pPr>
            <a:r>
              <a:rPr lang="en-CA" sz="2800" dirty="0"/>
              <a:t>collusion</a:t>
            </a:r>
          </a:p>
          <a:p>
            <a:pPr marL="800100" lvl="1" indent="-342900">
              <a:buFont typeface="+mj-lt"/>
              <a:buAutoNum type="arabicPeriod"/>
            </a:pPr>
            <a:r>
              <a:rPr lang="en-CA" sz="2800" dirty="0"/>
              <a:t>unauthorized use of Athabasca University materials</a:t>
            </a:r>
          </a:p>
          <a:p>
            <a:pPr marL="800100" lvl="1" indent="-342900">
              <a:buFont typeface="+mj-lt"/>
              <a:buAutoNum type="arabicPeriod"/>
            </a:pPr>
            <a:r>
              <a:rPr lang="en-CA" sz="2800" dirty="0"/>
              <a:t>misrepresentation of facts and fraud</a:t>
            </a:r>
          </a:p>
          <a:p>
            <a:pPr marL="800100" lvl="1" indent="-342900">
              <a:buFont typeface="+mj-lt"/>
              <a:buAutoNum type="arabicPeriod"/>
            </a:pPr>
            <a:r>
              <a:rPr lang="en-CA" sz="2800" dirty="0"/>
              <a:t>aiding another in committing an academic offence</a:t>
            </a:r>
            <a:br>
              <a:rPr lang="en-CA" dirty="0"/>
            </a:br>
            <a:endParaRPr lang="en-CA" dirty="0"/>
          </a:p>
          <a:p>
            <a:endParaRPr lang="en-US" dirty="0"/>
          </a:p>
        </p:txBody>
      </p:sp>
    </p:spTree>
    <p:extLst>
      <p:ext uri="{BB962C8B-B14F-4D97-AF65-F5344CB8AC3E}">
        <p14:creationId xmlns:p14="http://schemas.microsoft.com/office/powerpoint/2010/main" val="3034424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AD200-B046-CA80-83C1-E14C58B1A43A}"/>
              </a:ext>
            </a:extLst>
          </p:cNvPr>
          <p:cNvSpPr>
            <a:spLocks noGrp="1"/>
          </p:cNvSpPr>
          <p:nvPr>
            <p:ph type="title"/>
          </p:nvPr>
        </p:nvSpPr>
        <p:spPr/>
        <p:txBody>
          <a:bodyPr/>
          <a:lstStyle/>
          <a:p>
            <a:r>
              <a:rPr lang="en-US" dirty="0"/>
              <a:t>Academic Integrity- </a:t>
            </a:r>
            <a:br>
              <a:rPr lang="en-US" dirty="0"/>
            </a:br>
            <a:r>
              <a:rPr lang="en-US" dirty="0"/>
              <a:t>Self Check</a:t>
            </a:r>
          </a:p>
        </p:txBody>
      </p:sp>
      <p:sp>
        <p:nvSpPr>
          <p:cNvPr id="3" name="Content Placeholder 2">
            <a:extLst>
              <a:ext uri="{FF2B5EF4-FFF2-40B4-BE49-F238E27FC236}">
                <a16:creationId xmlns:a16="http://schemas.microsoft.com/office/drawing/2014/main" id="{D0393EFB-B752-6CCB-1E31-5968204A695A}"/>
              </a:ext>
            </a:extLst>
          </p:cNvPr>
          <p:cNvSpPr>
            <a:spLocks noGrp="1"/>
          </p:cNvSpPr>
          <p:nvPr>
            <p:ph idx="1"/>
          </p:nvPr>
        </p:nvSpPr>
        <p:spPr>
          <a:xfrm>
            <a:off x="2380592" y="1403498"/>
            <a:ext cx="9181143" cy="2176610"/>
          </a:xfrm>
        </p:spPr>
        <p:txBody>
          <a:bodyPr>
            <a:normAutofit fontScale="70000" lnSpcReduction="20000"/>
          </a:bodyPr>
          <a:lstStyle/>
          <a:p>
            <a:pPr marL="0" indent="0">
              <a:buNone/>
            </a:pPr>
            <a:endParaRPr lang="en-CA" sz="3402" b="1" dirty="0"/>
          </a:p>
          <a:p>
            <a:r>
              <a:rPr lang="en-US" sz="2800" dirty="0"/>
              <a:t>Relativistic beliefs are most likely to get you in trouble -&gt; Importance depends on the other factors in a situation – extenuating circumstances (ill health, external circumstances </a:t>
            </a:r>
            <a:r>
              <a:rPr lang="en-US" sz="2800" dirty="0" err="1"/>
              <a:t>etc</a:t>
            </a:r>
            <a:r>
              <a:rPr lang="en-US" sz="2800" dirty="0"/>
              <a:t>…)  are best dealt with ahead of the problem and appeals exist to help understand complexity of the issue! </a:t>
            </a:r>
            <a:endParaRPr lang="en-CA" dirty="0"/>
          </a:p>
          <a:p>
            <a:pPr marL="0" indent="0">
              <a:buNone/>
            </a:pPr>
            <a:r>
              <a:rPr lang="en-CA" sz="3200" dirty="0"/>
              <a:t>Beliefs that help avoid academic offence :</a:t>
            </a:r>
          </a:p>
          <a:p>
            <a:pPr marL="457200" lvl="1" indent="0">
              <a:buNone/>
            </a:pPr>
            <a:endParaRPr lang="en-CA" dirty="0"/>
          </a:p>
        </p:txBody>
      </p:sp>
      <p:graphicFrame>
        <p:nvGraphicFramePr>
          <p:cNvPr id="5" name="Diagram 4">
            <a:extLst>
              <a:ext uri="{FF2B5EF4-FFF2-40B4-BE49-F238E27FC236}">
                <a16:creationId xmlns:a16="http://schemas.microsoft.com/office/drawing/2014/main" id="{CBFE16EA-7169-6035-94CB-19A2B4F75C81}"/>
              </a:ext>
            </a:extLst>
          </p:cNvPr>
          <p:cNvGraphicFramePr/>
          <p:nvPr/>
        </p:nvGraphicFramePr>
        <p:xfrm>
          <a:off x="1884274" y="3140935"/>
          <a:ext cx="9677461" cy="3433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Graphic 8" descr="Bullseye with solid fill">
            <a:extLst>
              <a:ext uri="{FF2B5EF4-FFF2-40B4-BE49-F238E27FC236}">
                <a16:creationId xmlns:a16="http://schemas.microsoft.com/office/drawing/2014/main" id="{413DF344-B6DD-9ADF-7026-82B1C72645A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470327" y="3241549"/>
            <a:ext cx="776906" cy="776906"/>
          </a:xfrm>
          <a:prstGeom prst="rect">
            <a:avLst/>
          </a:prstGeom>
        </p:spPr>
      </p:pic>
      <p:pic>
        <p:nvPicPr>
          <p:cNvPr id="11" name="Graphic 10" descr="Remote learning language with solid fill">
            <a:extLst>
              <a:ext uri="{FF2B5EF4-FFF2-40B4-BE49-F238E27FC236}">
                <a16:creationId xmlns:a16="http://schemas.microsoft.com/office/drawing/2014/main" id="{E9092F34-A739-B894-D385-BD2AD42EFEA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387098" y="3276863"/>
            <a:ext cx="776906" cy="776906"/>
          </a:xfrm>
          <a:prstGeom prst="rect">
            <a:avLst/>
          </a:prstGeom>
        </p:spPr>
      </p:pic>
      <p:pic>
        <p:nvPicPr>
          <p:cNvPr id="13" name="Graphic 12" descr="Head with gears with solid fill">
            <a:extLst>
              <a:ext uri="{FF2B5EF4-FFF2-40B4-BE49-F238E27FC236}">
                <a16:creationId xmlns:a16="http://schemas.microsoft.com/office/drawing/2014/main" id="{DC88E241-48C9-81F2-2840-DECE25F1541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509730" y="3312177"/>
            <a:ext cx="706278" cy="706278"/>
          </a:xfrm>
          <a:prstGeom prst="rect">
            <a:avLst/>
          </a:prstGeom>
        </p:spPr>
      </p:pic>
    </p:spTree>
    <p:extLst>
      <p:ext uri="{BB962C8B-B14F-4D97-AF65-F5344CB8AC3E}">
        <p14:creationId xmlns:p14="http://schemas.microsoft.com/office/powerpoint/2010/main" val="840620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AD200-B046-CA80-83C1-E14C58B1A43A}"/>
              </a:ext>
            </a:extLst>
          </p:cNvPr>
          <p:cNvSpPr>
            <a:spLocks noGrp="1"/>
          </p:cNvSpPr>
          <p:nvPr>
            <p:ph type="title"/>
          </p:nvPr>
        </p:nvSpPr>
        <p:spPr/>
        <p:txBody>
          <a:bodyPr/>
          <a:lstStyle/>
          <a:p>
            <a:r>
              <a:rPr lang="en-US" dirty="0"/>
              <a:t>Research Ethics</a:t>
            </a:r>
          </a:p>
        </p:txBody>
      </p:sp>
      <p:sp>
        <p:nvSpPr>
          <p:cNvPr id="3" name="Content Placeholder 2">
            <a:extLst>
              <a:ext uri="{FF2B5EF4-FFF2-40B4-BE49-F238E27FC236}">
                <a16:creationId xmlns:a16="http://schemas.microsoft.com/office/drawing/2014/main" id="{D0393EFB-B752-6CCB-1E31-5968204A695A}"/>
              </a:ext>
            </a:extLst>
          </p:cNvPr>
          <p:cNvSpPr>
            <a:spLocks noGrp="1"/>
          </p:cNvSpPr>
          <p:nvPr>
            <p:ph idx="1"/>
          </p:nvPr>
        </p:nvSpPr>
        <p:spPr>
          <a:xfrm>
            <a:off x="2380592" y="1403498"/>
            <a:ext cx="8973207" cy="4773465"/>
          </a:xfrm>
        </p:spPr>
        <p:txBody>
          <a:bodyPr>
            <a:normAutofit fontScale="55000" lnSpcReduction="20000"/>
          </a:bodyPr>
          <a:lstStyle/>
          <a:p>
            <a:pPr marL="0" indent="0">
              <a:buNone/>
            </a:pPr>
            <a:r>
              <a:rPr lang="en-CA" sz="4400" dirty="0"/>
              <a:t>Ethics applied your research process – </a:t>
            </a:r>
          </a:p>
          <a:p>
            <a:pPr marL="0" indent="0">
              <a:buNone/>
            </a:pPr>
            <a:r>
              <a:rPr lang="en-CA" sz="4400" dirty="0"/>
              <a:t> </a:t>
            </a:r>
            <a:r>
              <a:rPr lang="en-CA" sz="4400" b="1" dirty="0">
                <a:solidFill>
                  <a:schemeClr val="accent2">
                    <a:lumMod val="50000"/>
                  </a:schemeClr>
                </a:solidFill>
              </a:rPr>
              <a:t>Fabrication, Falsification, or Plagiarism </a:t>
            </a:r>
            <a:endParaRPr lang="en-CA" sz="4400" dirty="0">
              <a:solidFill>
                <a:schemeClr val="accent2">
                  <a:lumMod val="50000"/>
                </a:schemeClr>
              </a:solidFill>
            </a:endParaRPr>
          </a:p>
          <a:p>
            <a:endParaRPr lang="en-CA" sz="1600" dirty="0"/>
          </a:p>
          <a:p>
            <a:r>
              <a:rPr lang="en-CA" sz="3200" dirty="0"/>
              <a:t>Start your research (subject) ethics checks </a:t>
            </a:r>
            <a:r>
              <a:rPr lang="en-CA" sz="3200" b="1" dirty="0"/>
              <a:t>BEFORE</a:t>
            </a:r>
            <a:r>
              <a:rPr lang="en-CA" sz="3200" dirty="0"/>
              <a:t> your research (</a:t>
            </a:r>
            <a:r>
              <a:rPr lang="en-CA" sz="3200" i="1" dirty="0"/>
              <a:t>this is a rule</a:t>
            </a:r>
            <a:r>
              <a:rPr lang="en-CA" sz="3200" dirty="0"/>
              <a:t>).</a:t>
            </a:r>
            <a:endParaRPr lang="en-CA" dirty="0"/>
          </a:p>
          <a:p>
            <a:r>
              <a:rPr lang="en-CA" sz="3200" dirty="0"/>
              <a:t>Research Ethics Portal at </a:t>
            </a:r>
            <a:r>
              <a:rPr lang="en-CA" sz="3200" dirty="0">
                <a:solidFill>
                  <a:schemeClr val="accent1"/>
                </a:solidFill>
                <a:hlinkClick r:id="rId2">
                  <a:extLst>
                    <a:ext uri="{A12FA001-AC4F-418D-AE19-62706E023703}">
                      <ahyp:hlinkClr xmlns:ahyp="http://schemas.microsoft.com/office/drawing/2018/hyperlinkcolor" val="tx"/>
                    </a:ext>
                  </a:extLst>
                </a:hlinkClick>
              </a:rPr>
              <a:t>http://research.athabascau.ca/portal/index.php</a:t>
            </a:r>
            <a:endParaRPr lang="en-CA" sz="3200" dirty="0">
              <a:solidFill>
                <a:schemeClr val="accent1"/>
              </a:solidFill>
            </a:endParaRPr>
          </a:p>
          <a:p>
            <a:r>
              <a:rPr lang="en-CA" sz="3200" dirty="0"/>
              <a:t>Lots of  useful information about:</a:t>
            </a:r>
          </a:p>
          <a:p>
            <a:pPr marL="800100" lvl="1" indent="-342900">
              <a:buFont typeface="+mj-lt"/>
              <a:buAutoNum type="arabicPeriod"/>
            </a:pPr>
            <a:r>
              <a:rPr lang="en-CA" sz="3300" dirty="0"/>
              <a:t>what needs ethics approval (and thus what does not)</a:t>
            </a:r>
          </a:p>
          <a:p>
            <a:pPr marL="1371600" lvl="2" indent="-457200">
              <a:buFont typeface="Arial" panose="020B0604020202020204" pitchFamily="34" charset="0"/>
              <a:buChar char="•"/>
            </a:pPr>
            <a:r>
              <a:rPr lang="en-CA" sz="3300" dirty="0"/>
              <a:t>Involves humans (alive, dead or parts of); public figures (private data); animals; secondary data (</a:t>
            </a:r>
            <a:r>
              <a:rPr lang="en-CA" sz="3300" dirty="0" err="1"/>
              <a:t>i.e</a:t>
            </a:r>
            <a:r>
              <a:rPr lang="en-CA" sz="3300" dirty="0"/>
              <a:t>, collected for another reason and not anonymized); quality assurance or evaluation research questions. &lt;&lt;Interviews and surveys involving people need approval.&gt;&gt;</a:t>
            </a:r>
          </a:p>
          <a:p>
            <a:pPr marL="800100" lvl="1" indent="-342900">
              <a:buFont typeface="+mj-lt"/>
              <a:buAutoNum type="arabicPeriod"/>
            </a:pPr>
            <a:r>
              <a:rPr lang="en-CA" sz="3300" dirty="0"/>
              <a:t>application process</a:t>
            </a:r>
          </a:p>
          <a:p>
            <a:pPr marL="1371600" lvl="2" indent="-457200">
              <a:buFont typeface="Arial" panose="020B0604020202020204" pitchFamily="34" charset="0"/>
              <a:buChar char="•"/>
            </a:pPr>
            <a:r>
              <a:rPr lang="en-CA" sz="3300" dirty="0"/>
              <a:t>Well structured online form</a:t>
            </a:r>
          </a:p>
          <a:p>
            <a:pPr marL="1371600" lvl="2" indent="-457200">
              <a:buFont typeface="Arial" panose="020B0604020202020204" pitchFamily="34" charset="0"/>
              <a:buChar char="•"/>
            </a:pPr>
            <a:r>
              <a:rPr lang="en-CA" sz="3300" dirty="0"/>
              <a:t>Concerned with respect for the </a:t>
            </a:r>
            <a:r>
              <a:rPr lang="en-CA" sz="3300" b="1" dirty="0"/>
              <a:t>person</a:t>
            </a:r>
            <a:r>
              <a:rPr lang="en-CA" sz="3300" dirty="0"/>
              <a:t>, </a:t>
            </a:r>
            <a:r>
              <a:rPr lang="en-CA" sz="3300" b="1" dirty="0"/>
              <a:t>impact of research</a:t>
            </a:r>
            <a:r>
              <a:rPr lang="en-CA" sz="3300" dirty="0"/>
              <a:t>, </a:t>
            </a:r>
            <a:r>
              <a:rPr lang="en-CA" sz="3300" b="1" dirty="0"/>
              <a:t>fairness of research</a:t>
            </a:r>
          </a:p>
          <a:p>
            <a:pPr marL="1371600" lvl="2" indent="-457200">
              <a:buFont typeface="Arial" panose="020B0604020202020204" pitchFamily="34" charset="0"/>
              <a:buChar char="•"/>
            </a:pPr>
            <a:r>
              <a:rPr lang="en-CA" sz="3300" dirty="0"/>
              <a:t>Full review for human subjects, document review for other.</a:t>
            </a:r>
            <a:endParaRPr lang="en-CA" sz="2900" dirty="0"/>
          </a:p>
        </p:txBody>
      </p:sp>
    </p:spTree>
    <p:extLst>
      <p:ext uri="{BB962C8B-B14F-4D97-AF65-F5344CB8AC3E}">
        <p14:creationId xmlns:p14="http://schemas.microsoft.com/office/powerpoint/2010/main" val="4076616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AD200-B046-CA80-83C1-E14C58B1A43A}"/>
              </a:ext>
            </a:extLst>
          </p:cNvPr>
          <p:cNvSpPr>
            <a:spLocks noGrp="1"/>
          </p:cNvSpPr>
          <p:nvPr>
            <p:ph type="title"/>
          </p:nvPr>
        </p:nvSpPr>
        <p:spPr/>
        <p:txBody>
          <a:bodyPr/>
          <a:lstStyle/>
          <a:p>
            <a:r>
              <a:rPr lang="en-CA" sz="4400" b="1" dirty="0"/>
              <a:t>What doesn’t need REB review and approval?</a:t>
            </a:r>
            <a:endParaRPr lang="en-US" dirty="0"/>
          </a:p>
        </p:txBody>
      </p:sp>
      <p:sp>
        <p:nvSpPr>
          <p:cNvPr id="3" name="Content Placeholder 2">
            <a:extLst>
              <a:ext uri="{FF2B5EF4-FFF2-40B4-BE49-F238E27FC236}">
                <a16:creationId xmlns:a16="http://schemas.microsoft.com/office/drawing/2014/main" id="{D0393EFB-B752-6CCB-1E31-5968204A695A}"/>
              </a:ext>
            </a:extLst>
          </p:cNvPr>
          <p:cNvSpPr>
            <a:spLocks noGrp="1"/>
          </p:cNvSpPr>
          <p:nvPr>
            <p:ph idx="1"/>
          </p:nvPr>
        </p:nvSpPr>
        <p:spPr>
          <a:xfrm>
            <a:off x="2380592" y="1403498"/>
            <a:ext cx="8973207" cy="4773465"/>
          </a:xfrm>
        </p:spPr>
        <p:txBody>
          <a:bodyPr>
            <a:normAutofit fontScale="62500" lnSpcReduction="20000"/>
          </a:bodyPr>
          <a:lstStyle/>
          <a:p>
            <a:pPr marL="0" indent="0">
              <a:buNone/>
            </a:pPr>
            <a:br>
              <a:rPr lang="en-CA" sz="2000" dirty="0"/>
            </a:br>
            <a:endParaRPr lang="en-CA" sz="2000" dirty="0"/>
          </a:p>
          <a:p>
            <a:pPr marL="457200" indent="-457200">
              <a:buFont typeface="Arial" panose="020B0604020202020204" pitchFamily="34" charset="0"/>
              <a:buChar char="•"/>
            </a:pPr>
            <a:r>
              <a:rPr lang="en-CA" sz="2800" dirty="0"/>
              <a:t>Research about individuals in the public arena using </a:t>
            </a:r>
            <a:r>
              <a:rPr lang="en-CA" sz="2800" u="sng" dirty="0"/>
              <a:t>only publicly available or accessible records without contact with the individual/s.</a:t>
            </a:r>
          </a:p>
          <a:p>
            <a:pPr marL="457200" indent="-457200">
              <a:buFont typeface="Arial" panose="020B0604020202020204" pitchFamily="34" charset="0"/>
              <a:buChar char="•"/>
            </a:pPr>
            <a:r>
              <a:rPr lang="en-CA" sz="2800" dirty="0"/>
              <a:t>Research involving naturalistic observation in public venues.</a:t>
            </a:r>
          </a:p>
          <a:p>
            <a:pPr marL="457200" indent="-457200">
              <a:buFont typeface="Arial" panose="020B0604020202020204" pitchFamily="34" charset="0"/>
              <a:buChar char="•"/>
            </a:pPr>
            <a:r>
              <a:rPr lang="en-CA" sz="2800" dirty="0"/>
              <a:t>Quality assurance studies, program evaluations, performance reviews, and testing within normal educational and/or organizational requirements, to be used for assessment and/or improvement purposes; </a:t>
            </a:r>
            <a:r>
              <a:rPr lang="en-CA" sz="2800" u="sng" dirty="0"/>
              <a:t>and there is no research question involved</a:t>
            </a:r>
            <a:r>
              <a:rPr lang="en-CA" sz="2800" dirty="0"/>
              <a:t>.</a:t>
            </a:r>
          </a:p>
          <a:p>
            <a:pPr marL="457200" indent="-457200">
              <a:buFont typeface="Arial" panose="020B0604020202020204" pitchFamily="34" charset="0"/>
              <a:buChar char="•"/>
            </a:pPr>
            <a:r>
              <a:rPr lang="en-CA" sz="2800" dirty="0"/>
              <a:t>Research based on review of published/publicly reported literature.</a:t>
            </a:r>
          </a:p>
          <a:p>
            <a:pPr marL="457200" indent="-457200">
              <a:buFont typeface="Arial" panose="020B0604020202020204" pitchFamily="34" charset="0"/>
              <a:buChar char="•"/>
            </a:pPr>
            <a:r>
              <a:rPr lang="en-CA" sz="2800" dirty="0"/>
              <a:t>Research involving secondary use of data (Article 5.5) which is provided </a:t>
            </a:r>
            <a:r>
              <a:rPr lang="en-CA" sz="2800" u="sng" dirty="0"/>
              <a:t>without any identifier or group of identifiers </a:t>
            </a:r>
            <a:r>
              <a:rPr lang="en-CA" sz="2800" dirty="0"/>
              <a:t>which would allow attribution of private information to an individual.</a:t>
            </a:r>
          </a:p>
          <a:p>
            <a:pPr marL="457200" indent="-457200">
              <a:buFont typeface="Arial" panose="020B0604020202020204" pitchFamily="34" charset="0"/>
              <a:buChar char="•"/>
            </a:pPr>
            <a:r>
              <a:rPr lang="en-CA" sz="2800" dirty="0"/>
              <a:t>Consulting, unless carried out under the auspices of the university.</a:t>
            </a:r>
          </a:p>
          <a:p>
            <a:pPr marL="0" indent="0">
              <a:buNone/>
            </a:pPr>
            <a:endParaRPr lang="en-CA" sz="2800" dirty="0"/>
          </a:p>
          <a:p>
            <a:r>
              <a:rPr lang="en-CA" sz="2800" dirty="0"/>
              <a:t>Government Research Panel on Ethics provides training for all researchers (faculty and students) -      Course on Research Ethics (CORE) -  https://</a:t>
            </a:r>
            <a:r>
              <a:rPr lang="en-CA" sz="2800" dirty="0" err="1"/>
              <a:t>ethics.gc.ca</a:t>
            </a:r>
            <a:r>
              <a:rPr lang="en-CA" sz="2800" dirty="0"/>
              <a:t>/</a:t>
            </a:r>
            <a:r>
              <a:rPr lang="en-CA" sz="2800" dirty="0" err="1"/>
              <a:t>eng</a:t>
            </a:r>
            <a:r>
              <a:rPr lang="en-CA" sz="2800" dirty="0"/>
              <a:t>/</a:t>
            </a:r>
            <a:r>
              <a:rPr lang="en-CA" sz="2800" dirty="0" err="1"/>
              <a:t>education_tutorial-didacticiel.html</a:t>
            </a:r>
            <a:endParaRPr lang="en-CA" sz="2800" dirty="0"/>
          </a:p>
          <a:p>
            <a:endParaRPr lang="en-CA" sz="2000" dirty="0"/>
          </a:p>
          <a:p>
            <a:endParaRPr lang="en-CA" sz="2000" dirty="0"/>
          </a:p>
        </p:txBody>
      </p:sp>
    </p:spTree>
    <p:extLst>
      <p:ext uri="{BB962C8B-B14F-4D97-AF65-F5344CB8AC3E}">
        <p14:creationId xmlns:p14="http://schemas.microsoft.com/office/powerpoint/2010/main" val="135591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824CD-07B7-E93F-B8F5-E53AF35B87A1}"/>
              </a:ext>
            </a:extLst>
          </p:cNvPr>
          <p:cNvSpPr>
            <a:spLocks noGrp="1"/>
          </p:cNvSpPr>
          <p:nvPr>
            <p:ph type="title"/>
          </p:nvPr>
        </p:nvSpPr>
        <p:spPr>
          <a:xfrm>
            <a:off x="838200" y="636587"/>
            <a:ext cx="10515600" cy="1009651"/>
          </a:xfrm>
        </p:spPr>
        <p:txBody>
          <a:bodyPr>
            <a:normAutofit/>
          </a:bodyPr>
          <a:lstStyle/>
          <a:p>
            <a:r>
              <a:rPr lang="en-US" dirty="0"/>
              <a:t>Approaching Knowledge Frontier</a:t>
            </a:r>
          </a:p>
        </p:txBody>
      </p:sp>
      <p:graphicFrame>
        <p:nvGraphicFramePr>
          <p:cNvPr id="7" name="Content Placeholder 2">
            <a:extLst>
              <a:ext uri="{FF2B5EF4-FFF2-40B4-BE49-F238E27FC236}">
                <a16:creationId xmlns:a16="http://schemas.microsoft.com/office/drawing/2014/main" id="{1F36DB89-63FD-F56E-D512-5CCBB48A63F2}"/>
              </a:ext>
            </a:extLst>
          </p:cNvPr>
          <p:cNvGraphicFramePr>
            <a:graphicFrameLocks noGrp="1"/>
          </p:cNvGraphicFramePr>
          <p:nvPr>
            <p:ph idx="1"/>
            <p:extLst>
              <p:ext uri="{D42A27DB-BD31-4B8C-83A1-F6EECF244321}">
                <p14:modId xmlns:p14="http://schemas.microsoft.com/office/powerpoint/2010/main" val="2984328011"/>
              </p:ext>
            </p:extLst>
          </p:nvPr>
        </p:nvGraphicFramePr>
        <p:xfrm>
          <a:off x="774700" y="1698624"/>
          <a:ext cx="10515600" cy="5032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rrow: Left-Right 3">
            <a:extLst>
              <a:ext uri="{FF2B5EF4-FFF2-40B4-BE49-F238E27FC236}">
                <a16:creationId xmlns:a16="http://schemas.microsoft.com/office/drawing/2014/main" id="{C296DE7D-5DC6-85C9-A9E5-C6168FFAADD1}"/>
              </a:ext>
            </a:extLst>
          </p:cNvPr>
          <p:cNvSpPr/>
          <p:nvPr/>
        </p:nvSpPr>
        <p:spPr>
          <a:xfrm>
            <a:off x="5429250" y="4286250"/>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10156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Question mark against red wall">
            <a:extLst>
              <a:ext uri="{FF2B5EF4-FFF2-40B4-BE49-F238E27FC236}">
                <a16:creationId xmlns:a16="http://schemas.microsoft.com/office/drawing/2014/main" id="{A851A858-BB06-47E9-9E93-07DA49BC39DD}"/>
              </a:ext>
            </a:extLst>
          </p:cNvPr>
          <p:cNvPicPr>
            <a:picLocks noGrp="1" noChangeAspect="1"/>
          </p:cNvPicPr>
          <p:nvPr>
            <p:ph idx="1"/>
          </p:nvPr>
        </p:nvPicPr>
        <p:blipFill rotWithShape="1">
          <a:blip r:embed="rId2"/>
          <a:srcRect r="1" b="26"/>
          <a:stretch/>
        </p:blipFill>
        <p:spPr>
          <a:xfrm>
            <a:off x="1850534" y="68263"/>
            <a:ext cx="10220815" cy="6320961"/>
          </a:xfrm>
          <a:noFill/>
        </p:spPr>
      </p:pic>
    </p:spTree>
    <p:extLst>
      <p:ext uri="{BB962C8B-B14F-4D97-AF65-F5344CB8AC3E}">
        <p14:creationId xmlns:p14="http://schemas.microsoft.com/office/powerpoint/2010/main" val="530142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805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824CD-07B7-E93F-B8F5-E53AF35B87A1}"/>
              </a:ext>
            </a:extLst>
          </p:cNvPr>
          <p:cNvSpPr>
            <a:spLocks noGrp="1"/>
          </p:cNvSpPr>
          <p:nvPr>
            <p:ph type="title"/>
          </p:nvPr>
        </p:nvSpPr>
        <p:spPr/>
        <p:txBody>
          <a:bodyPr>
            <a:normAutofit fontScale="90000"/>
          </a:bodyPr>
          <a:lstStyle/>
          <a:p>
            <a:r>
              <a:rPr lang="en-NZ" dirty="0">
                <a:solidFill>
                  <a:schemeClr val="accent4">
                    <a:lumMod val="10000"/>
                  </a:schemeClr>
                </a:solidFill>
              </a:rPr>
              <a:t>Passion, Creativity, and Picking a research area/topic</a:t>
            </a:r>
            <a:endParaRPr lang="en-US" dirty="0"/>
          </a:p>
        </p:txBody>
      </p:sp>
      <p:sp>
        <p:nvSpPr>
          <p:cNvPr id="3" name="Content Placeholder 2">
            <a:extLst>
              <a:ext uri="{FF2B5EF4-FFF2-40B4-BE49-F238E27FC236}">
                <a16:creationId xmlns:a16="http://schemas.microsoft.com/office/drawing/2014/main" id="{DDB2CAF0-36D4-BD7C-C178-592466B310C2}"/>
              </a:ext>
            </a:extLst>
          </p:cNvPr>
          <p:cNvSpPr>
            <a:spLocks noGrp="1"/>
          </p:cNvSpPr>
          <p:nvPr>
            <p:ph idx="1"/>
          </p:nvPr>
        </p:nvSpPr>
        <p:spPr>
          <a:xfrm>
            <a:off x="647700" y="5603875"/>
            <a:ext cx="10769600" cy="1254125"/>
          </a:xfrm>
        </p:spPr>
        <p:txBody>
          <a:bodyPr>
            <a:normAutofit/>
          </a:bodyPr>
          <a:lstStyle/>
          <a:p>
            <a:pPr marL="558800" lvl="1" indent="0">
              <a:lnSpc>
                <a:spcPct val="120000"/>
              </a:lnSpc>
              <a:buNone/>
            </a:pPr>
            <a:endParaRPr lang="en-NZ" dirty="0"/>
          </a:p>
          <a:p>
            <a:pPr lvl="1">
              <a:lnSpc>
                <a:spcPct val="120000"/>
              </a:lnSpc>
            </a:pPr>
            <a:endParaRPr lang="en-NZ" dirty="0"/>
          </a:p>
          <a:p>
            <a:pPr>
              <a:lnSpc>
                <a:spcPct val="120000"/>
              </a:lnSpc>
            </a:pPr>
            <a:endParaRPr lang="en-US" dirty="0"/>
          </a:p>
          <a:p>
            <a:endParaRPr lang="en-US" dirty="0"/>
          </a:p>
        </p:txBody>
      </p:sp>
      <p:sp>
        <p:nvSpPr>
          <p:cNvPr id="6" name="Cloud 5">
            <a:extLst>
              <a:ext uri="{FF2B5EF4-FFF2-40B4-BE49-F238E27FC236}">
                <a16:creationId xmlns:a16="http://schemas.microsoft.com/office/drawing/2014/main" id="{B474DE73-A6EA-0D55-8E7C-305928F32F9B}"/>
              </a:ext>
            </a:extLst>
          </p:cNvPr>
          <p:cNvSpPr/>
          <p:nvPr/>
        </p:nvSpPr>
        <p:spPr>
          <a:xfrm>
            <a:off x="533400" y="1473834"/>
            <a:ext cx="10083800" cy="5307965"/>
          </a:xfrm>
          <a:prstGeom prst="cloud">
            <a:avLst/>
          </a:prstGeom>
          <a:solidFill>
            <a:schemeClr val="tx1">
              <a:lumMod val="60000"/>
              <a:lumOff val="40000"/>
              <a:alpha val="61881"/>
            </a:schemeClr>
          </a:solidFill>
          <a:ln>
            <a:solidFill>
              <a:schemeClr val="accent1">
                <a:lumMod val="25000"/>
                <a:lumOff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b="1" dirty="0"/>
          </a:p>
          <a:p>
            <a:pPr algn="ctr"/>
            <a:endParaRPr lang="en-US" b="1" dirty="0"/>
          </a:p>
          <a:p>
            <a:pPr algn="ctr"/>
            <a:endParaRPr lang="en-US" b="1" dirty="0"/>
          </a:p>
          <a:p>
            <a:pPr algn="ctr"/>
            <a:r>
              <a:rPr lang="en-US" b="1" dirty="0">
                <a:solidFill>
                  <a:schemeClr val="accent5">
                    <a:lumMod val="50000"/>
                  </a:schemeClr>
                </a:solidFill>
              </a:rPr>
              <a:t>RESEARCH CLUSTERS/Groups</a:t>
            </a:r>
          </a:p>
          <a:p>
            <a:endParaRPr lang="en-US" b="1" dirty="0">
              <a:solidFill>
                <a:schemeClr val="accent5">
                  <a:lumMod val="50000"/>
                </a:schemeClr>
              </a:solidFill>
            </a:endParaRPr>
          </a:p>
          <a:p>
            <a:pPr marL="285750" indent="-285750">
              <a:buFont typeface="Arial" panose="020B0604020202020204" pitchFamily="34" charset="0"/>
              <a:buChar char="•"/>
            </a:pPr>
            <a:r>
              <a:rPr lang="en-US" b="1" dirty="0">
                <a:solidFill>
                  <a:schemeClr val="accent5">
                    <a:lumMod val="50000"/>
                  </a:schemeClr>
                </a:solidFill>
              </a:rPr>
              <a:t>User Adaptive Systems</a:t>
            </a:r>
          </a:p>
          <a:p>
            <a:pPr marL="285750" indent="-285750">
              <a:buFont typeface="Arial" panose="020B0604020202020204" pitchFamily="34" charset="0"/>
              <a:buChar char="•"/>
            </a:pPr>
            <a:r>
              <a:rPr lang="en-US" b="1" dirty="0">
                <a:solidFill>
                  <a:schemeClr val="accent5">
                    <a:lumMod val="50000"/>
                  </a:schemeClr>
                </a:solidFill>
              </a:rPr>
              <a:t>Intelligent Systems and Machine Learning</a:t>
            </a:r>
            <a:endParaRPr lang="en-CA" b="1" dirty="0">
              <a:solidFill>
                <a:schemeClr val="accent5">
                  <a:lumMod val="50000"/>
                </a:schemeClr>
              </a:solidFill>
            </a:endParaRPr>
          </a:p>
          <a:p>
            <a:pPr marL="285750" indent="-285750">
              <a:buFont typeface="Arial" panose="020B0604020202020204" pitchFamily="34" charset="0"/>
              <a:buChar char="•"/>
            </a:pPr>
            <a:r>
              <a:rPr lang="en-US" b="1" dirty="0">
                <a:solidFill>
                  <a:schemeClr val="accent5">
                    <a:lumMod val="50000"/>
                  </a:schemeClr>
                </a:solidFill>
              </a:rPr>
              <a:t>AI Agent Virtual Lab</a:t>
            </a:r>
          </a:p>
          <a:p>
            <a:pPr marL="285750" indent="-285750">
              <a:buFont typeface="Arial" panose="020B0604020202020204" pitchFamily="34" charset="0"/>
              <a:buChar char="•"/>
            </a:pPr>
            <a:r>
              <a:rPr lang="en-US" b="1" dirty="0">
                <a:solidFill>
                  <a:schemeClr val="accent5">
                    <a:lumMod val="50000"/>
                  </a:schemeClr>
                </a:solidFill>
              </a:rPr>
              <a:t>Cyber-Physical Systems</a:t>
            </a:r>
          </a:p>
          <a:p>
            <a:pPr marL="285750" indent="-285750">
              <a:buFont typeface="Arial" panose="020B0604020202020204" pitchFamily="34" charset="0"/>
              <a:buChar char="•"/>
            </a:pPr>
            <a:endParaRPr lang="en-US" b="1" dirty="0">
              <a:solidFill>
                <a:schemeClr val="accent5">
                  <a:lumMod val="50000"/>
                </a:schemeClr>
              </a:solidFill>
            </a:endParaRPr>
          </a:p>
          <a:p>
            <a:pPr marL="285750" indent="-285750">
              <a:buFont typeface="Arial" panose="020B0604020202020204" pitchFamily="34" charset="0"/>
              <a:buChar char="•"/>
            </a:pPr>
            <a:r>
              <a:rPr lang="en-US" b="1" dirty="0">
                <a:solidFill>
                  <a:schemeClr val="accent5">
                    <a:lumMod val="50000"/>
                  </a:schemeClr>
                </a:solidFill>
              </a:rPr>
              <a:t>Regenerative Design and Sustainability </a:t>
            </a:r>
          </a:p>
          <a:p>
            <a:pPr marL="285750" indent="-285750">
              <a:buFont typeface="Arial" panose="020B0604020202020204" pitchFamily="34" charset="0"/>
              <a:buChar char="•"/>
            </a:pPr>
            <a:endParaRPr lang="en-US" b="1" dirty="0">
              <a:solidFill>
                <a:schemeClr val="accent5">
                  <a:lumMod val="50000"/>
                </a:schemeClr>
              </a:solidFill>
            </a:endParaRPr>
          </a:p>
          <a:p>
            <a:pPr marL="285750" indent="-285750">
              <a:buFont typeface="Arial" panose="020B0604020202020204" pitchFamily="34" charset="0"/>
              <a:buChar char="•"/>
            </a:pPr>
            <a:r>
              <a:rPr lang="en-US" b="1" dirty="0">
                <a:solidFill>
                  <a:schemeClr val="accent5">
                    <a:lumMod val="50000"/>
                  </a:schemeClr>
                </a:solidFill>
              </a:rPr>
              <a:t>Northern Ecosystems </a:t>
            </a:r>
          </a:p>
          <a:p>
            <a:pPr marL="285750" indent="-285750">
              <a:buFont typeface="Arial" panose="020B0604020202020204" pitchFamily="34" charset="0"/>
              <a:buChar char="•"/>
            </a:pPr>
            <a:endParaRPr lang="en-US" b="1" dirty="0">
              <a:solidFill>
                <a:schemeClr val="accent5">
                  <a:lumMod val="50000"/>
                </a:schemeClr>
              </a:solidFill>
            </a:endParaRPr>
          </a:p>
          <a:p>
            <a:pPr marL="285750" indent="-285750">
              <a:buFont typeface="Arial" panose="020B0604020202020204" pitchFamily="34" charset="0"/>
              <a:buChar char="•"/>
            </a:pPr>
            <a:r>
              <a:rPr lang="en-US" b="1" dirty="0">
                <a:solidFill>
                  <a:schemeClr val="accent5">
                    <a:lumMod val="50000"/>
                  </a:schemeClr>
                </a:solidFill>
              </a:rPr>
              <a:t>ARBRI</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p:txBody>
      </p:sp>
    </p:spTree>
    <p:extLst>
      <p:ext uri="{BB962C8B-B14F-4D97-AF65-F5344CB8AC3E}">
        <p14:creationId xmlns:p14="http://schemas.microsoft.com/office/powerpoint/2010/main" val="602675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824CD-07B7-E93F-B8F5-E53AF35B87A1}"/>
              </a:ext>
            </a:extLst>
          </p:cNvPr>
          <p:cNvSpPr>
            <a:spLocks noGrp="1"/>
          </p:cNvSpPr>
          <p:nvPr>
            <p:ph type="title"/>
          </p:nvPr>
        </p:nvSpPr>
        <p:spPr/>
        <p:txBody>
          <a:bodyPr/>
          <a:lstStyle/>
          <a:p>
            <a:r>
              <a:rPr lang="en-US" dirty="0"/>
              <a:t>At the Knowledge Frontier</a:t>
            </a:r>
          </a:p>
        </p:txBody>
      </p:sp>
      <p:graphicFrame>
        <p:nvGraphicFramePr>
          <p:cNvPr id="7" name="Content Placeholder 2">
            <a:extLst>
              <a:ext uri="{FF2B5EF4-FFF2-40B4-BE49-F238E27FC236}">
                <a16:creationId xmlns:a16="http://schemas.microsoft.com/office/drawing/2014/main" id="{0ABD2E2F-9A38-3991-B3FD-0407DFC6D665}"/>
              </a:ext>
            </a:extLst>
          </p:cNvPr>
          <p:cNvGraphicFramePr>
            <a:graphicFrameLocks noGrp="1"/>
          </p:cNvGraphicFramePr>
          <p:nvPr>
            <p:ph idx="1"/>
            <p:extLst>
              <p:ext uri="{D42A27DB-BD31-4B8C-83A1-F6EECF244321}">
                <p14:modId xmlns:p14="http://schemas.microsoft.com/office/powerpoint/2010/main" val="24460505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950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B837EFE-9E28-3FD7-3DDC-2A69C602A227}"/>
              </a:ext>
            </a:extLst>
          </p:cNvPr>
          <p:cNvSpPr>
            <a:spLocks noGrp="1"/>
          </p:cNvSpPr>
          <p:nvPr>
            <p:ph type="title"/>
          </p:nvPr>
        </p:nvSpPr>
        <p:spPr>
          <a:xfrm>
            <a:off x="7993927" y="497178"/>
            <a:ext cx="3810000" cy="3337704"/>
          </a:xfrm>
        </p:spPr>
        <p:txBody>
          <a:bodyPr>
            <a:normAutofit/>
          </a:bodyPr>
          <a:lstStyle/>
          <a:p>
            <a:r>
              <a:rPr lang="en-US" sz="2400" dirty="0"/>
              <a:t>Researcher Development Framework to Breach the Knowledge Frontier</a:t>
            </a:r>
          </a:p>
        </p:txBody>
      </p:sp>
      <p:pic>
        <p:nvPicPr>
          <p:cNvPr id="6" name="Picture 5">
            <a:extLst>
              <a:ext uri="{FF2B5EF4-FFF2-40B4-BE49-F238E27FC236}">
                <a16:creationId xmlns:a16="http://schemas.microsoft.com/office/drawing/2014/main" id="{D6F8D8FD-0038-466E-DFC9-508FEB6B7D3C}"/>
              </a:ext>
            </a:extLst>
          </p:cNvPr>
          <p:cNvPicPr>
            <a:picLocks noChangeAspect="1"/>
          </p:cNvPicPr>
          <p:nvPr/>
        </p:nvPicPr>
        <p:blipFill>
          <a:blip r:embed="rId3"/>
          <a:stretch>
            <a:fillRect/>
          </a:stretch>
        </p:blipFill>
        <p:spPr>
          <a:xfrm>
            <a:off x="2353920" y="684276"/>
            <a:ext cx="5245608" cy="5489448"/>
          </a:xfrm>
          <a:prstGeom prst="rect">
            <a:avLst/>
          </a:prstGeom>
        </p:spPr>
      </p:pic>
    </p:spTree>
    <p:extLst>
      <p:ext uri="{BB962C8B-B14F-4D97-AF65-F5344CB8AC3E}">
        <p14:creationId xmlns:p14="http://schemas.microsoft.com/office/powerpoint/2010/main" val="3495356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DE6C38-D882-2CD2-7306-E8437ED11035}"/>
              </a:ext>
            </a:extLst>
          </p:cNvPr>
          <p:cNvPicPr>
            <a:picLocks noChangeAspect="1"/>
          </p:cNvPicPr>
          <p:nvPr/>
        </p:nvPicPr>
        <p:blipFill>
          <a:blip r:embed="rId3"/>
          <a:stretch>
            <a:fillRect/>
          </a:stretch>
        </p:blipFill>
        <p:spPr>
          <a:xfrm>
            <a:off x="1106320" y="0"/>
            <a:ext cx="6858000" cy="6858000"/>
          </a:xfrm>
          <a:prstGeom prst="rect">
            <a:avLst/>
          </a:prstGeom>
        </p:spPr>
      </p:pic>
      <p:sp>
        <p:nvSpPr>
          <p:cNvPr id="14" name="Title 1">
            <a:extLst>
              <a:ext uri="{FF2B5EF4-FFF2-40B4-BE49-F238E27FC236}">
                <a16:creationId xmlns:a16="http://schemas.microsoft.com/office/drawing/2014/main" id="{1C8884A7-F3B9-8A92-FB41-675BD7FAB3F9}"/>
              </a:ext>
            </a:extLst>
          </p:cNvPr>
          <p:cNvSpPr>
            <a:spLocks noGrp="1"/>
          </p:cNvSpPr>
          <p:nvPr>
            <p:ph type="title"/>
          </p:nvPr>
        </p:nvSpPr>
        <p:spPr>
          <a:xfrm>
            <a:off x="7993927" y="497178"/>
            <a:ext cx="3810000" cy="3337704"/>
          </a:xfrm>
        </p:spPr>
        <p:txBody>
          <a:bodyPr>
            <a:normAutofit/>
          </a:bodyPr>
          <a:lstStyle/>
          <a:p>
            <a:r>
              <a:rPr lang="en-US" sz="2400" dirty="0"/>
              <a:t>Researcher Development Framework to Breach the Knowledge Frontier</a:t>
            </a:r>
          </a:p>
        </p:txBody>
      </p:sp>
    </p:spTree>
    <p:extLst>
      <p:ext uri="{BB962C8B-B14F-4D97-AF65-F5344CB8AC3E}">
        <p14:creationId xmlns:p14="http://schemas.microsoft.com/office/powerpoint/2010/main" val="1606286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48ECF29-F99E-FC2C-C2FA-5D1B4421FFB8}"/>
              </a:ext>
            </a:extLst>
          </p:cNvPr>
          <p:cNvPicPr>
            <a:picLocks noChangeAspect="1"/>
          </p:cNvPicPr>
          <p:nvPr/>
        </p:nvPicPr>
        <p:blipFill>
          <a:blip r:embed="rId2"/>
          <a:stretch>
            <a:fillRect/>
          </a:stretch>
        </p:blipFill>
        <p:spPr>
          <a:xfrm>
            <a:off x="1695956" y="105537"/>
            <a:ext cx="6181344" cy="6437376"/>
          </a:xfrm>
          <a:prstGeom prst="rect">
            <a:avLst/>
          </a:prstGeom>
        </p:spPr>
      </p:pic>
      <p:sp>
        <p:nvSpPr>
          <p:cNvPr id="14" name="Title 1">
            <a:extLst>
              <a:ext uri="{FF2B5EF4-FFF2-40B4-BE49-F238E27FC236}">
                <a16:creationId xmlns:a16="http://schemas.microsoft.com/office/drawing/2014/main" id="{EB8EA8F3-73F2-C542-CCE2-0AB91A0603B5}"/>
              </a:ext>
            </a:extLst>
          </p:cNvPr>
          <p:cNvSpPr>
            <a:spLocks noGrp="1"/>
          </p:cNvSpPr>
          <p:nvPr>
            <p:ph type="title"/>
          </p:nvPr>
        </p:nvSpPr>
        <p:spPr>
          <a:xfrm>
            <a:off x="7993927" y="497178"/>
            <a:ext cx="3810000" cy="3337704"/>
          </a:xfrm>
        </p:spPr>
        <p:txBody>
          <a:bodyPr>
            <a:normAutofit/>
          </a:bodyPr>
          <a:lstStyle/>
          <a:p>
            <a:r>
              <a:rPr lang="en-US" sz="2400" dirty="0"/>
              <a:t>Researcher Development Framework to Breach the Knowledge Frontier</a:t>
            </a:r>
          </a:p>
        </p:txBody>
      </p:sp>
    </p:spTree>
    <p:extLst>
      <p:ext uri="{BB962C8B-B14F-4D97-AF65-F5344CB8AC3E}">
        <p14:creationId xmlns:p14="http://schemas.microsoft.com/office/powerpoint/2010/main" val="3847416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343EF7C-D927-F98A-6658-68BF7FBF1E9F}"/>
              </a:ext>
            </a:extLst>
          </p:cNvPr>
          <p:cNvPicPr>
            <a:picLocks noChangeAspect="1"/>
          </p:cNvPicPr>
          <p:nvPr/>
        </p:nvPicPr>
        <p:blipFill>
          <a:blip r:embed="rId2"/>
          <a:stretch>
            <a:fillRect/>
          </a:stretch>
        </p:blipFill>
        <p:spPr>
          <a:xfrm>
            <a:off x="1546497" y="48387"/>
            <a:ext cx="6181344" cy="6437376"/>
          </a:xfrm>
          <a:prstGeom prst="rect">
            <a:avLst/>
          </a:prstGeom>
        </p:spPr>
      </p:pic>
      <p:sp>
        <p:nvSpPr>
          <p:cNvPr id="13" name="Title 1">
            <a:extLst>
              <a:ext uri="{FF2B5EF4-FFF2-40B4-BE49-F238E27FC236}">
                <a16:creationId xmlns:a16="http://schemas.microsoft.com/office/drawing/2014/main" id="{AD390985-29C0-510C-82A4-CBE8FF0AF78B}"/>
              </a:ext>
            </a:extLst>
          </p:cNvPr>
          <p:cNvSpPr>
            <a:spLocks noGrp="1"/>
          </p:cNvSpPr>
          <p:nvPr>
            <p:ph type="title"/>
          </p:nvPr>
        </p:nvSpPr>
        <p:spPr>
          <a:xfrm>
            <a:off x="7993927" y="497178"/>
            <a:ext cx="3810000" cy="3337704"/>
          </a:xfrm>
        </p:spPr>
        <p:txBody>
          <a:bodyPr>
            <a:normAutofit/>
          </a:bodyPr>
          <a:lstStyle/>
          <a:p>
            <a:r>
              <a:rPr lang="en-US" sz="2400" dirty="0"/>
              <a:t>Researcher Development Framework to Breach the Knowledge Frontier</a:t>
            </a:r>
          </a:p>
        </p:txBody>
      </p:sp>
    </p:spTree>
    <p:extLst>
      <p:ext uri="{BB962C8B-B14F-4D97-AF65-F5344CB8AC3E}">
        <p14:creationId xmlns:p14="http://schemas.microsoft.com/office/powerpoint/2010/main" val="3654777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719F607-DDAD-FF0E-1AA5-8EA2AA531520}"/>
              </a:ext>
            </a:extLst>
          </p:cNvPr>
          <p:cNvPicPr>
            <a:picLocks noChangeAspect="1"/>
          </p:cNvPicPr>
          <p:nvPr/>
        </p:nvPicPr>
        <p:blipFill>
          <a:blip r:embed="rId2"/>
          <a:stretch>
            <a:fillRect/>
          </a:stretch>
        </p:blipFill>
        <p:spPr>
          <a:xfrm>
            <a:off x="1356819" y="191262"/>
            <a:ext cx="6181344" cy="6437376"/>
          </a:xfrm>
          <a:prstGeom prst="rect">
            <a:avLst/>
          </a:prstGeom>
        </p:spPr>
      </p:pic>
      <p:sp>
        <p:nvSpPr>
          <p:cNvPr id="13" name="Title 1">
            <a:extLst>
              <a:ext uri="{FF2B5EF4-FFF2-40B4-BE49-F238E27FC236}">
                <a16:creationId xmlns:a16="http://schemas.microsoft.com/office/drawing/2014/main" id="{7786706D-F73E-9C93-CA9A-A5D52F2CB82C}"/>
              </a:ext>
            </a:extLst>
          </p:cNvPr>
          <p:cNvSpPr>
            <a:spLocks noGrp="1"/>
          </p:cNvSpPr>
          <p:nvPr>
            <p:ph type="title"/>
          </p:nvPr>
        </p:nvSpPr>
        <p:spPr>
          <a:xfrm>
            <a:off x="7993927" y="497178"/>
            <a:ext cx="3810000" cy="3337704"/>
          </a:xfrm>
        </p:spPr>
        <p:txBody>
          <a:bodyPr>
            <a:normAutofit/>
          </a:bodyPr>
          <a:lstStyle/>
          <a:p>
            <a:r>
              <a:rPr lang="en-US" sz="2400" dirty="0"/>
              <a:t>Researcher Development Framework to Breach the Knowledge Frontier</a:t>
            </a:r>
          </a:p>
        </p:txBody>
      </p:sp>
    </p:spTree>
    <p:extLst>
      <p:ext uri="{BB962C8B-B14F-4D97-AF65-F5344CB8AC3E}">
        <p14:creationId xmlns:p14="http://schemas.microsoft.com/office/powerpoint/2010/main" val="19160958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CE8737A9D3A5409C2AABBBFCF0EFC4" ma:contentTypeVersion="3" ma:contentTypeDescription="Create a new document." ma:contentTypeScope="" ma:versionID="bc31582db8a8bf22734ebf3149862789">
  <xsd:schema xmlns:xsd="http://www.w3.org/2001/XMLSchema" xmlns:xs="http://www.w3.org/2001/XMLSchema" xmlns:p="http://schemas.microsoft.com/office/2006/metadata/properties" xmlns:ns2="1646d476-366a-4c48-9574-211e67f97798" targetNamespace="http://schemas.microsoft.com/office/2006/metadata/properties" ma:root="true" ma:fieldsID="c79604417bb73426bbac2b46b0c3c087" ns2:_="">
    <xsd:import namespace="1646d476-366a-4c48-9574-211e67f97798"/>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46d476-366a-4c48-9574-211e67f977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31FB72-4D47-4299-B05F-FB32A1A830D0}">
  <ds:schemaRefs>
    <ds:schemaRef ds:uri="http://purl.org/dc/terms/"/>
    <ds:schemaRef ds:uri="http://www.w3.org/XML/1998/namespace"/>
    <ds:schemaRef ds:uri="http://purl.org/dc/dcmitype/"/>
    <ds:schemaRef ds:uri="http://schemas.microsoft.com/office/infopath/2007/PartnerControls"/>
    <ds:schemaRef ds:uri="4fc4b93a-475f-43a8-9626-4a1a78cf8929"/>
    <ds:schemaRef ds:uri="26779e76-a9ef-4065-9cb9-3db961de7e24"/>
    <ds:schemaRef ds:uri="http://schemas.microsoft.com/office/2006/documentManagement/types"/>
    <ds:schemaRef ds:uri="http://purl.org/dc/elements/1.1/"/>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EED4BE0C-FE0B-4ED5-90B1-434BADC9FFAA}">
  <ds:schemaRefs>
    <ds:schemaRef ds:uri="http://schemas.microsoft.com/sharepoint/v3/contenttype/forms"/>
  </ds:schemaRefs>
</ds:datastoreItem>
</file>

<file path=customXml/itemProps3.xml><?xml version="1.0" encoding="utf-8"?>
<ds:datastoreItem xmlns:ds="http://schemas.openxmlformats.org/officeDocument/2006/customXml" ds:itemID="{5CE7B8C8-5A3F-406C-81BE-07DE599F55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46d476-366a-4c48-9574-211e67f977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3507</TotalTime>
  <Words>2505</Words>
  <Application>Microsoft Office PowerPoint</Application>
  <PresentationFormat>Widescreen</PresentationFormat>
  <Paragraphs>207</Paragraphs>
  <Slides>21</Slides>
  <Notes>11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FST Research Approaching, Sustaining, and Breaching The Knowledge Frontier</vt:lpstr>
      <vt:lpstr>Approaching Knowledge Frontier</vt:lpstr>
      <vt:lpstr>Passion, Creativity, and Picking a research area/topic</vt:lpstr>
      <vt:lpstr>At the Knowledge Frontier</vt:lpstr>
      <vt:lpstr>Researcher Development Framework to Breach the Knowledge Frontier</vt:lpstr>
      <vt:lpstr>Researcher Development Framework to Breach the Knowledge Frontier</vt:lpstr>
      <vt:lpstr>Researcher Development Framework to Breach the Knowledge Frontier</vt:lpstr>
      <vt:lpstr>Researcher Development Framework to Breach the Knowledge Frontier</vt:lpstr>
      <vt:lpstr>Researcher Development Framework to Breach the Knowledge Frontier</vt:lpstr>
      <vt:lpstr>Researcher Development Framework to Breach the Knowledge Frontier</vt:lpstr>
      <vt:lpstr>PowerPoint Presentation</vt:lpstr>
      <vt:lpstr>Breached Frontier</vt:lpstr>
      <vt:lpstr>Tools of the Knowledge Frontier</vt:lpstr>
      <vt:lpstr>Ethical behavior is doing the right thing when no one else is watching - even when doing the wrong thing is legal.     (Aldo Leopold) </vt:lpstr>
      <vt:lpstr>Your ethical behaviour</vt:lpstr>
      <vt:lpstr>Academic Integrity</vt:lpstr>
      <vt:lpstr>Academic Integrity-  Self Check</vt:lpstr>
      <vt:lpstr>Research Ethics</vt:lpstr>
      <vt:lpstr>What doesn’t need REB review and approval?</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graham@curiostudio.ca</dc:creator>
  <cp:lastModifiedBy>Dr. Stella George</cp:lastModifiedBy>
  <cp:revision>44</cp:revision>
  <dcterms:created xsi:type="dcterms:W3CDTF">2022-09-14T17:18:20Z</dcterms:created>
  <dcterms:modified xsi:type="dcterms:W3CDTF">2022-11-08T01:43:20Z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0x0101008ACE8737A9D3A5409C2AABBBFCF0EFC4</vt:lpwstr>
  </property>
</Properties>
</file>