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>
  <p:sldMasterIdLst>
    <p:sldMasterId id="2147483648" r:id="rId4"/>
  </p:sldMasterIdLst>
  <p:notesMasterIdLst>
    <p:notesMasterId r:id="rId18"/>
  </p:notesMasterIdLst>
  <p:handoutMasterIdLst>
    <p:handoutMasterId r:id="rId19"/>
  </p:handoutMasterIdLst>
  <p:sldIdLst>
    <p:sldId id="256" r:id="rId5"/>
    <p:sldId id="257" r:id="rId6"/>
    <p:sldId id="259" r:id="rId7"/>
    <p:sldId id="260" r:id="rId8"/>
    <p:sldId id="261" r:id="rId9"/>
    <p:sldId id="262" r:id="rId10"/>
    <p:sldId id="264" r:id="rId11"/>
    <p:sldId id="267" r:id="rId12"/>
    <p:sldId id="266" r:id="rId13"/>
    <p:sldId id="258" r:id="rId14"/>
    <p:sldId id="268" r:id="rId15"/>
    <p:sldId id="269" r:id="rId16"/>
    <p:sldId id="263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9A02AE7-C03F-4522-9CC3-A62F74E3BFF6}" v="38" dt="2022-11-17T17:24:32.837"/>
  </p1510:revLst>
</p1510:revInfo>
</file>

<file path=ppt/tableStyles.xml><?xml version="1.0" encoding="utf-8"?>
<a:tblStyleLst xmlns:a="http://schemas.openxmlformats.org/drawingml/2006/main" def="{0FF1CE12-B100-0000-0000-000000000002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80"/>
    <p:restoredTop sz="91899" autoAdjust="0"/>
  </p:normalViewPr>
  <p:slideViewPr>
    <p:cSldViewPr>
      <p:cViewPr varScale="1">
        <p:scale>
          <a:sx n="74" d="100"/>
          <a:sy n="74" d="100"/>
        </p:scale>
        <p:origin x="52" y="1560"/>
      </p:cViewPr>
      <p:guideLst>
        <p:guide orient="horz" pos="2160"/>
        <p:guide pos="2880"/>
      </p:guideLst>
    </p:cSldViewPr>
  </p:slideViewPr>
  <p:outlineViewPr>
    <p:cViewPr>
      <p:scale>
        <a:sx n="1" d="1"/>
        <a:sy n="1" d="1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microsoft.com/office/2015/10/relationships/revisionInfo" Target="revisionInfo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2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24" name="Rectangle 24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/>
          <a:lstStyle/>
          <a:p>
            <a:fld id="{A849C5AD-4428-4E9C-9C84-11B72C9365FB}" type="datetimeFigureOut">
              <a:rPr lang="en-US" smtClean="0"/>
              <a:pPr/>
              <a:t>11/17/2022</a:t>
            </a:fld>
            <a:endParaRPr lang="en-US"/>
          </a:p>
        </p:txBody>
      </p:sp>
      <p:sp>
        <p:nvSpPr>
          <p:cNvPr id="30" name="Rectangle 30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18" name="Rectangle 18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/>
          <a:lstStyle/>
          <a:p>
            <a:fld id="{8C596567-A38F-4CEF-B37F-9B9D120D62C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664816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4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15" name="Rectangle 15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/>
          <a:lstStyle/>
          <a:p>
            <a:fld id="{D7547E60-4BE7-4E4E-9AAA-5EE35AEC995C}" type="datetimeFigureOut">
              <a:rPr lang="en-US" smtClean="0"/>
              <a:pPr/>
              <a:t>11/17/2022</a:t>
            </a:fld>
            <a:endParaRPr lang="en-US"/>
          </a:p>
        </p:txBody>
      </p:sp>
      <p:sp>
        <p:nvSpPr>
          <p:cNvPr id="23" name="Rectangle 2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anchor="ctr"/>
          <a:lstStyle/>
          <a:p>
            <a:endParaRPr lang="en-US"/>
          </a:p>
        </p:txBody>
      </p:sp>
      <p:sp>
        <p:nvSpPr>
          <p:cNvPr id="5" name="Rectangle 5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8" name="Rectangle 18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28" name="Rectangle 28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/>
          <a:lstStyle/>
          <a:p>
            <a:fld id="{CA077768-21C8-4125-A345-258E48D2EED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35593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rtl="0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rtl="0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rtl="0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rtl="0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rtl="0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077768-21C8-4125-A345-258E48D2EED0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210383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A077768-21C8-4125-A345-258E48D2EED0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24012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1.jpg"/>
          <p:cNvPicPr>
            <a:picLocks noChangeAspect="1"/>
          </p:cNvPicPr>
          <p:nvPr/>
        </p:nvPicPr>
        <p:blipFill>
          <a:blip r:embed="rId2">
            <a:duotone>
              <a:schemeClr val="accent1"/>
              <a:srgbClr val="FFFFFF"/>
            </a:duotone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image2.png"/>
          <p:cNvPicPr>
            <a:picLocks noChangeAspect="1"/>
          </p:cNvPicPr>
          <p:nvPr/>
        </p:nvPicPr>
        <p:blipFill>
          <a:blip r:embed="rId3">
            <a:duotone>
              <a:schemeClr val="accent1"/>
              <a:srgbClr val="FFFFFF"/>
            </a:duotone>
          </a:blip>
          <a:stretch>
            <a:fillRect/>
          </a:stretch>
        </p:blipFill>
        <p:spPr>
          <a:xfrm>
            <a:off x="571" y="428"/>
            <a:ext cx="9142858" cy="6857143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image3.png"/>
          <p:cNvPicPr>
            <a:picLocks noChangeAspect="1"/>
          </p:cNvPicPr>
          <p:nvPr/>
        </p:nvPicPr>
        <p:blipFill>
          <a:blip r:embed="rId4">
            <a:duotone>
              <a:schemeClr val="accent1"/>
              <a:srgbClr val="FFFFFF"/>
            </a:duotone>
          </a:blip>
          <a:stretch>
            <a:fillRect/>
          </a:stretch>
        </p:blipFill>
        <p:spPr>
          <a:xfrm>
            <a:off x="571" y="428"/>
            <a:ext cx="9142858" cy="6857143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image4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71" y="428"/>
            <a:ext cx="9142858" cy="6857143"/>
          </a:xfrm>
          <a:prstGeom prst="rect">
            <a:avLst/>
          </a:prstGeom>
          <a:noFill/>
          <a:ln>
            <a:noFill/>
          </a:ln>
        </p:spPr>
      </p:pic>
      <p:sp>
        <p:nvSpPr>
          <p:cNvPr id="31" name="Rectangle 31"/>
          <p:cNvSpPr>
            <a:spLocks noGrp="1"/>
          </p:cNvSpPr>
          <p:nvPr>
            <p:ph type="subTitle" idx="1"/>
          </p:nvPr>
        </p:nvSpPr>
        <p:spPr>
          <a:xfrm>
            <a:off x="2492734" y="5094577"/>
            <a:ext cx="6194066" cy="925223"/>
          </a:xfrm>
        </p:spPr>
        <p:txBody>
          <a:bodyPr/>
          <a:lstStyle>
            <a:lvl1pPr marL="0" indent="0" algn="r">
              <a:buNone/>
              <a:defRPr sz="2800"/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5"/>
          <p:cNvSpPr>
            <a:spLocks noGrp="1"/>
          </p:cNvSpPr>
          <p:nvPr>
            <p:ph type="ctrTitle"/>
          </p:nvPr>
        </p:nvSpPr>
        <p:spPr>
          <a:xfrm>
            <a:off x="1108986" y="3606800"/>
            <a:ext cx="7577814" cy="1470025"/>
          </a:xfrm>
        </p:spPr>
        <p:txBody>
          <a:bodyPr anchor="b" anchorCtr="0"/>
          <a:lstStyle>
            <a:lvl1pPr algn="r">
              <a:defRPr sz="4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4FD69-4A85-4715-A222-ABB225B63BC6}" type="datetimeFigureOut">
              <a:rPr lang="en-US" smtClean="0"/>
              <a:pPr/>
              <a:t>11/17/2022</a:t>
            </a:fld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D4C49B74-5DB2-4B03-B1D2-7F6A3C51C318}" type="slidenum">
              <a:rPr lang="en-US" smtClean="0"/>
              <a:pPr algn="r"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457200" y="359465"/>
            <a:ext cx="8229600" cy="1143000"/>
          </a:xfrm>
          <a:prstGeom prst="rect">
            <a:avLst/>
          </a:prstGeom>
        </p:spPr>
        <p:txBody>
          <a:bodyPr anchor="b" anchorCtr="0">
            <a:normAutofit/>
          </a:bodyPr>
          <a:lstStyle/>
          <a:p>
            <a:pPr algn="l"/>
            <a:r>
              <a:rPr lang="en-US"/>
              <a:t>Click to edit Master title style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4FD69-4A85-4715-A222-ABB225B63BC6}" type="datetimeFigureOut">
              <a:rPr lang="en-US" smtClean="0"/>
              <a:pPr/>
              <a:t>11/17/2022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D4C49B74-5DB2-4B03-B1D2-7F6A3C51C318}" type="slidenum">
              <a:rPr lang="en-US" smtClean="0"/>
              <a:pPr algn="r"/>
              <a:t>‹#›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457200" y="359465"/>
            <a:ext cx="8229600" cy="1143000"/>
          </a:xfrm>
          <a:prstGeom prst="rect">
            <a:avLst/>
          </a:prstGeom>
        </p:spPr>
        <p:txBody>
          <a:bodyPr anchor="b" anchorCtr="0">
            <a:normAutofit/>
          </a:bodyPr>
          <a:lstStyle/>
          <a:p>
            <a:pPr algn="l"/>
            <a:r>
              <a:rPr lang="en-US"/>
              <a:t>Click to edit Master title style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4FD69-4A85-4715-A222-ABB225B63BC6}" type="datetimeFigureOut">
              <a:rPr lang="en-US" smtClean="0"/>
              <a:pPr/>
              <a:t>11/17/2022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D4C49B74-5DB2-4B03-B1D2-7F6A3C51C318}" type="slidenum">
              <a:rPr lang="en-US" smtClean="0"/>
              <a:pPr algn="r"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4FD69-4A85-4715-A222-ABB225B63BC6}" type="datetimeFigureOut">
              <a:rPr lang="en-US" smtClean="0"/>
              <a:pPr/>
              <a:t>11/17/2022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D4C49B74-5DB2-4B03-B1D2-7F6A3C51C318}" type="slidenum">
              <a:rPr lang="en-US" smtClean="0"/>
              <a:pPr algn="r"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2-Column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Rectangle 11"/>
          <p:cNvSpPr>
            <a:spLocks noGrp="1"/>
          </p:cNvSpPr>
          <p:nvPr>
            <p:ph type="body"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457200" y="359465"/>
            <a:ext cx="8229600" cy="1143000"/>
          </a:xfrm>
          <a:prstGeom prst="rect">
            <a:avLst/>
          </a:prstGeom>
        </p:spPr>
        <p:txBody>
          <a:bodyPr anchor="b" anchorCtr="0">
            <a:normAutofit/>
          </a:bodyPr>
          <a:lstStyle/>
          <a:p>
            <a:pPr algn="l"/>
            <a:r>
              <a:rPr lang="en-US"/>
              <a:t>Click to edit Master title style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4FD69-4A85-4715-A222-ABB225B63BC6}" type="datetimeFigureOut">
              <a:rPr lang="en-US" smtClean="0"/>
              <a:pPr/>
              <a:t>11/17/2022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D4C49B74-5DB2-4B03-B1D2-7F6A3C51C318}" type="slidenum">
              <a:rPr lang="en-US" smtClean="0"/>
              <a:pPr algn="r"/>
              <a:t>‹#›</a:t>
            </a:fld>
            <a:endParaRPr lang="en-US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457200" y="359465"/>
            <a:ext cx="8229600" cy="1143000"/>
          </a:xfrm>
          <a:prstGeom prst="rect">
            <a:avLst/>
          </a:prstGeom>
        </p:spPr>
        <p:txBody>
          <a:bodyPr anchor="b" anchorCtr="0">
            <a:normAutofit/>
          </a:bodyPr>
          <a:lstStyle/>
          <a:p>
            <a:pPr algn="l"/>
            <a:r>
              <a:rPr lang="en-US"/>
              <a:t>Click to edit Master title style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4FD69-4A85-4715-A222-ABB225B63BC6}" type="datetimeFigureOut">
              <a:rPr lang="en-US" smtClean="0"/>
              <a:pPr/>
              <a:t>11/17/2022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D4C49B74-5DB2-4B03-B1D2-7F6A3C51C318}" type="slidenum">
              <a:rPr lang="en-US" smtClean="0"/>
              <a:pPr algn="r"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Rectangle 30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7" name="Rectangle 17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457200" y="359465"/>
            <a:ext cx="8229600" cy="1143000"/>
          </a:xfrm>
          <a:prstGeom prst="rect">
            <a:avLst/>
          </a:prstGeom>
        </p:spPr>
        <p:txBody>
          <a:bodyPr anchor="b" anchorCtr="0">
            <a:normAutofit/>
          </a:bodyPr>
          <a:lstStyle/>
          <a:p>
            <a:pPr algn="l"/>
            <a:r>
              <a:rPr lang="en-US"/>
              <a:t>Click to edit Master title style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4FD69-4A85-4715-A222-ABB225B63BC6}" type="datetimeFigureOut">
              <a:rPr lang="en-US" smtClean="0"/>
              <a:pPr/>
              <a:t>11/17/2022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D4C49B74-5DB2-4B03-B1D2-7F6A3C51C318}" type="slidenum">
              <a:rPr lang="en-US" smtClean="0"/>
              <a:pPr algn="r"/>
              <a:t>‹#›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shade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5.png"/>
          <p:cNvPicPr>
            <a:picLocks noChangeAspect="1"/>
          </p:cNvPicPr>
          <p:nvPr/>
        </p:nvPicPr>
        <p:blipFill>
          <a:blip r:embed="rId9">
            <a:duotone>
              <a:schemeClr val="accent1"/>
              <a:srgbClr val="FFFFFF"/>
            </a:duotone>
          </a:blip>
          <a:stretch>
            <a:fillRect/>
          </a:stretch>
        </p:blipFill>
        <p:spPr>
          <a:xfrm>
            <a:off x="571" y="428"/>
            <a:ext cx="9142858" cy="6857143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image6.png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571" y="428"/>
            <a:ext cx="9142858" cy="6857143"/>
          </a:xfrm>
          <a:prstGeom prst="rect">
            <a:avLst/>
          </a:prstGeom>
          <a:noFill/>
          <a:ln>
            <a:noFill/>
          </a:ln>
        </p:spPr>
      </p:pic>
      <p:sp>
        <p:nvSpPr>
          <p:cNvPr id="30" name="Rectangle 30"/>
          <p:cNvSpPr>
            <a:spLocks noGrp="1"/>
          </p:cNvSpPr>
          <p:nvPr>
            <p:ph type="title"/>
          </p:nvPr>
        </p:nvSpPr>
        <p:spPr>
          <a:xfrm>
            <a:off x="457200" y="359465"/>
            <a:ext cx="8229600" cy="1143000"/>
          </a:xfrm>
          <a:prstGeom prst="rect">
            <a:avLst/>
          </a:prstGeom>
        </p:spPr>
        <p:txBody>
          <a:bodyPr anchor="b" anchorCtr="0">
            <a:normAutofit/>
          </a:bodyPr>
          <a:lstStyle/>
          <a:p>
            <a:pPr algn="l"/>
            <a:r>
              <a:rPr lang="en-US"/>
              <a:t>Click to edit Master title style</a:t>
            </a:r>
          </a:p>
        </p:txBody>
      </p:sp>
      <p:sp>
        <p:nvSpPr>
          <p:cNvPr id="12" name="Rectangle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Rectangle 6"/>
          <p:cNvSpPr>
            <a:spLocks noGrp="1"/>
          </p:cNvSpPr>
          <p:nvPr>
            <p:ph type="dt" sz="half" idx="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 sz="1000">
                <a:latin typeface="+mn-lt"/>
              </a:defRPr>
            </a:lvl1pPr>
          </a:lstStyle>
          <a:p>
            <a:fld id="{5C14FD69-4A85-4715-A222-ABB225B63BC6}" type="datetimeFigureOut">
              <a:rPr lang="en-US" smtClean="0"/>
              <a:pPr/>
              <a:t>11/17/2022</a:t>
            </a:fld>
            <a:endParaRPr lang="en-US" sz="1000" dirty="0"/>
          </a:p>
        </p:txBody>
      </p:sp>
      <p:sp>
        <p:nvSpPr>
          <p:cNvPr id="20" name="Rectangle 20"/>
          <p:cNvSpPr>
            <a:spLocks noGrp="1"/>
          </p:cNvSpPr>
          <p:nvPr>
            <p:ph type="ftr" sz="quarter" idx="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 algn="ctr">
              <a:defRPr sz="1000">
                <a:latin typeface="+mn-lt"/>
              </a:defRPr>
            </a:lvl1pPr>
          </a:lstStyle>
          <a:p>
            <a:pPr algn="ctr"/>
            <a:endParaRPr lang="en-US" sz="1000"/>
          </a:p>
        </p:txBody>
      </p:sp>
      <p:sp>
        <p:nvSpPr>
          <p:cNvPr id="21" name="Rectangle 21"/>
          <p:cNvSpPr>
            <a:spLocks noGrp="1"/>
          </p:cNvSpPr>
          <p:nvPr>
            <p:ph type="sldNum" sz="quarter" idx="4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 sz="1000">
                <a:latin typeface="+mn-lt"/>
              </a:defRPr>
            </a:lvl1pPr>
          </a:lstStyle>
          <a:p>
            <a:pPr algn="r"/>
            <a:fld id="{D4C49B74-5DB2-4B03-B1D2-7F6A3C51C318}" type="slidenum">
              <a:rPr lang="en-US" smtClean="0"/>
              <a:pPr algn="r"/>
              <a:t>‹#›</a:t>
            </a:fld>
            <a:endParaRPr lang="en-US" sz="100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</p:sldLayoutIdLst>
  <p:txStyles>
    <p:titleStyle>
      <a:defPPr>
        <a:defRPr sz="4400">
          <a:solidFill>
            <a:schemeClr val="tx1"/>
          </a:solidFill>
          <a:latin typeface="+mj-lt"/>
          <a:ea typeface="+mj-ea"/>
          <a:cs typeface="+mj-cs"/>
        </a:defRPr>
      </a:defPPr>
      <a:lvl1pPr algn="l" eaLnBrk="1" hangingPunct="1">
        <a:buNone/>
        <a:defRPr sz="3600">
          <a:solidFill>
            <a:schemeClr val="tx1">
              <a:alpha val="100000"/>
            </a:schemeClr>
          </a:solidFill>
          <a:latin typeface="+mj-lt"/>
        </a:defRPr>
      </a:lvl1pPr>
    </p:titleStyle>
    <p:bodyStyle>
      <a:defPPr>
        <a:defRPr>
          <a:solidFill>
            <a:schemeClr val="tx1"/>
          </a:solidFill>
          <a:latin typeface="+mn-lt"/>
          <a:ea typeface="+mn-ea"/>
          <a:cs typeface="+mn-cs"/>
        </a:defRPr>
      </a:defPPr>
      <a:lvl1pPr marL="342900" indent="-342900" eaLnBrk="1" hangingPunct="1">
        <a:buChar char="•"/>
        <a:defRPr sz="2800">
          <a:latin typeface="+mn-lt"/>
        </a:defRPr>
      </a:lvl1pPr>
      <a:lvl2pPr marL="742950" indent="-285750" eaLnBrk="1" hangingPunct="1">
        <a:buChar char="–"/>
        <a:defRPr sz="2400">
          <a:latin typeface="+mn-lt"/>
        </a:defRPr>
      </a:lvl2pPr>
      <a:lvl3pPr marL="1143000" indent="-228600" eaLnBrk="1" hangingPunct="1">
        <a:buChar char="•"/>
        <a:defRPr sz="2400">
          <a:latin typeface="+mn-lt"/>
        </a:defRPr>
      </a:lvl3pPr>
      <a:lvl4pPr marL="1600200" indent="-228600" eaLnBrk="1" hangingPunct="1">
        <a:buChar char="–"/>
        <a:defRPr sz="2000">
          <a:latin typeface="+mn-lt"/>
        </a:defRPr>
      </a:lvl4pPr>
      <a:lvl5pPr marL="2057400" indent="-228600" eaLnBrk="1" hangingPunct="1">
        <a:buChar char="»"/>
        <a:defRPr sz="2000">
          <a:latin typeface="+mn-lt"/>
        </a:defRPr>
      </a:lvl5pPr>
      <a:lvl6pPr marL="2514600" indent="-228600" eaLnBrk="1" hangingPunct="1">
        <a:buChar char="•"/>
        <a:defRPr sz="2000"/>
      </a:lvl6pPr>
      <a:lvl7pPr marL="2971800" indent="-228600" eaLnBrk="1" hangingPunct="1">
        <a:buChar char="•"/>
        <a:defRPr sz="2000"/>
      </a:lvl7pPr>
      <a:lvl8pPr marL="3429000" indent="-228600" eaLnBrk="1" hangingPunct="1">
        <a:buChar char="•"/>
        <a:defRPr sz="2000"/>
      </a:lvl8pPr>
      <a:lvl9pPr marL="3886200" indent="-228600" eaLnBrk="1" hangingPunct="1">
        <a:buChar char="•"/>
        <a:defRPr sz="2000"/>
      </a:lvl9pPr>
    </p:bodyStyle>
    <p:otherStyle>
      <a:defPPr>
        <a:defRPr>
          <a:solidFill>
            <a:schemeClr val="tx1"/>
          </a:solidFill>
          <a:latin typeface="+mn-lt"/>
          <a:ea typeface="+mn-ea"/>
          <a:cs typeface="+mn-cs"/>
        </a:defRPr>
      </a:defPPr>
      <a:lvl1pPr marL="0" eaLnBrk="1" hangingPunct="1"/>
      <a:lvl2pPr marL="457200" eaLnBrk="1" hangingPunct="1"/>
      <a:lvl3pPr marL="914400" eaLnBrk="1" hangingPunct="1"/>
      <a:lvl4pPr marL="1371600" eaLnBrk="1" hangingPunct="1"/>
      <a:lvl5pPr marL="1828800" eaLnBrk="1" hangingPunct="1"/>
      <a:lvl6pPr marL="2286000" eaLnBrk="1" hangingPunct="1"/>
      <a:lvl7pPr marL="2743200" eaLnBrk="1" hangingPunct="1"/>
      <a:lvl8pPr marL="3200400" eaLnBrk="1" hangingPunct="1"/>
      <a:lvl9pPr marL="3657600" eaLnBrk="1" hangingPunct="1"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mailto:larbie@athabascau.ca" TargetMode="External"/><Relationship Id="rId2" Type="http://schemas.openxmlformats.org/officeDocument/2006/relationships/hyperlink" Target="mailto:fst_grad_success@athabascau.ca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hyperlink" Target="https://www.google.ca/url?sa=i&amp;rct=j&amp;q=&amp;esrc=s&amp;source=images&amp;cd=&amp;cad=rja&amp;uact=8&amp;ved=0ahUKEwjupePyy6vXAhVVzmMKHUIfDUYQjRwIBw&amp;url=https://imaginationmachine.com.au/downloads/three-way-fork-road-static-powerpoint-slide/&amp;psig=AOvVaw3_co86Iis7TB88yKUXm-5F&amp;ust=1510114127116069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ctrTitle" idx="4294967295"/>
          </p:nvPr>
        </p:nvSpPr>
        <p:spPr>
          <a:xfrm>
            <a:off x="1143000" y="152400"/>
            <a:ext cx="8001000" cy="762000"/>
          </a:xfrm>
        </p:spPr>
        <p:txBody>
          <a:bodyPr>
            <a:normAutofit/>
          </a:bodyPr>
          <a:lstStyle/>
          <a:p>
            <a:pPr algn="l"/>
            <a:r>
              <a:rPr lang="en-US" sz="3600" b="1" dirty="0"/>
              <a:t>Program Regulations</a:t>
            </a:r>
            <a:endParaRPr lang="en-CA" sz="2700" b="1" dirty="0"/>
          </a:p>
        </p:txBody>
      </p:sp>
      <p:sp>
        <p:nvSpPr>
          <p:cNvPr id="4" name="Rectangle 3"/>
          <p:cNvSpPr/>
          <p:nvPr/>
        </p:nvSpPr>
        <p:spPr>
          <a:xfrm>
            <a:off x="914400" y="1524000"/>
            <a:ext cx="8077200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sz="2400" b="1" dirty="0"/>
              <a:t>GC in Information Technology Management (GC-ITM)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en-US" sz="2400" b="1" dirty="0"/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sz="2400" b="1" dirty="0"/>
              <a:t>GC in Data Analytics (GC-DA) </a:t>
            </a:r>
            <a:br>
              <a:rPr lang="en-US" sz="2400" b="1" dirty="0"/>
            </a:br>
            <a:endParaRPr lang="en-US" sz="2400" b="1" dirty="0"/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sz="2400" b="1" dirty="0"/>
              <a:t>GC in Information Security (GC-IS)</a:t>
            </a:r>
            <a:endParaRPr lang="en-CA" sz="2400" dirty="0"/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en-US" sz="2400" b="1" dirty="0"/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sz="2400" b="1" dirty="0"/>
              <a:t>Master of Science in Information Systems (MSc-IS)</a:t>
            </a:r>
          </a:p>
        </p:txBody>
      </p:sp>
      <p:sp>
        <p:nvSpPr>
          <p:cNvPr id="5" name="Subtitle 1"/>
          <p:cNvSpPr txBox="1">
            <a:spLocks/>
          </p:cNvSpPr>
          <p:nvPr/>
        </p:nvSpPr>
        <p:spPr>
          <a:xfrm>
            <a:off x="76200" y="6477000"/>
            <a:ext cx="8915400" cy="381000"/>
          </a:xfrm>
          <a:prstGeom prst="rect">
            <a:avLst/>
          </a:prstGeom>
        </p:spPr>
        <p:txBody>
          <a:bodyPr>
            <a:normAutofit fontScale="55000" lnSpcReduction="20000"/>
          </a:bodyPr>
          <a:lstStyle>
            <a:defPPr>
              <a:defRPr>
                <a:solidFill>
                  <a:schemeClr val="tx1"/>
                </a:solidFill>
                <a:latin typeface="+mn-lt"/>
                <a:ea typeface="+mn-ea"/>
                <a:cs typeface="+mn-cs"/>
              </a:defRPr>
            </a:defPPr>
            <a:lvl1pPr marL="0" indent="0" algn="r" eaLnBrk="1" hangingPunct="1">
              <a:buNone/>
              <a:defRPr sz="2800">
                <a:latin typeface="+mn-lt"/>
              </a:defRPr>
            </a:lvl1pPr>
            <a:lvl2pPr marL="457200" indent="0" algn="ctr" eaLnBrk="1" hangingPunct="1">
              <a:buNone/>
              <a:defRPr sz="2400">
                <a:latin typeface="+mn-lt"/>
              </a:defRPr>
            </a:lvl2pPr>
            <a:lvl3pPr marL="914400" indent="0" algn="ctr" eaLnBrk="1" hangingPunct="1">
              <a:buNone/>
              <a:defRPr sz="2400">
                <a:latin typeface="+mn-lt"/>
              </a:defRPr>
            </a:lvl3pPr>
            <a:lvl4pPr marL="1371600" indent="0" algn="ctr" eaLnBrk="1" hangingPunct="1">
              <a:buNone/>
              <a:defRPr sz="2000">
                <a:latin typeface="+mn-lt"/>
              </a:defRPr>
            </a:lvl4pPr>
            <a:lvl5pPr marL="1828800" indent="0" algn="ctr" eaLnBrk="1" hangingPunct="1">
              <a:buNone/>
              <a:defRPr sz="2000">
                <a:latin typeface="+mn-lt"/>
              </a:defRPr>
            </a:lvl5pPr>
            <a:lvl6pPr marL="2286000" indent="0" algn="ctr" eaLnBrk="1" hangingPunct="1">
              <a:buNone/>
              <a:defRPr sz="2000"/>
            </a:lvl6pPr>
            <a:lvl7pPr marL="2743200" indent="0" algn="ctr" eaLnBrk="1" hangingPunct="1">
              <a:buNone/>
              <a:defRPr sz="2000"/>
            </a:lvl7pPr>
            <a:lvl8pPr marL="3200400" indent="0" algn="ctr" eaLnBrk="1" hangingPunct="1">
              <a:buNone/>
              <a:defRPr sz="2000"/>
            </a:lvl8pPr>
            <a:lvl9pPr marL="3657600" indent="0" algn="ctr" eaLnBrk="1" hangingPunct="1">
              <a:buNone/>
              <a:defRPr sz="2000"/>
            </a:lvl9pPr>
          </a:lstStyle>
          <a:p>
            <a:r>
              <a:rPr lang="en-US" kern="0" dirty="0"/>
              <a:t>FST Graduate Students Orientation                                                                                                   </a:t>
            </a:r>
            <a:r>
              <a:rPr lang="en-US" kern="0" dirty="0" err="1"/>
              <a:t>Larbi</a:t>
            </a:r>
            <a:r>
              <a:rPr lang="en-US" kern="0" dirty="0"/>
              <a:t> </a:t>
            </a:r>
            <a:r>
              <a:rPr lang="en-US" kern="0" dirty="0" err="1"/>
              <a:t>Esmahi</a:t>
            </a:r>
            <a:r>
              <a:rPr lang="en-US" kern="0" dirty="0"/>
              <a:t>, Linda Gray</a:t>
            </a:r>
            <a:endParaRPr lang="en-CA" kern="0" dirty="0"/>
          </a:p>
        </p:txBody>
      </p:sp>
    </p:spTree>
    <p:extLst>
      <p:ext uri="{BB962C8B-B14F-4D97-AF65-F5344CB8AC3E}">
        <p14:creationId xmlns:p14="http://schemas.microsoft.com/office/powerpoint/2010/main" val="257871165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ctrTitle" idx="4294967295"/>
          </p:nvPr>
        </p:nvSpPr>
        <p:spPr>
          <a:xfrm>
            <a:off x="1143000" y="76200"/>
            <a:ext cx="8001000" cy="533400"/>
          </a:xfrm>
        </p:spPr>
        <p:txBody>
          <a:bodyPr>
            <a:normAutofit fontScale="90000"/>
          </a:bodyPr>
          <a:lstStyle/>
          <a:p>
            <a:pPr algn="l"/>
            <a:r>
              <a:rPr lang="en-US" sz="3600" b="1" dirty="0"/>
              <a:t>Course Regulations</a:t>
            </a:r>
            <a:endParaRPr lang="en-CA" sz="2700" b="1" dirty="0"/>
          </a:p>
        </p:txBody>
      </p:sp>
      <p:sp>
        <p:nvSpPr>
          <p:cNvPr id="4" name="Rectangle 3"/>
          <p:cNvSpPr/>
          <p:nvPr/>
        </p:nvSpPr>
        <p:spPr>
          <a:xfrm>
            <a:off x="762000" y="629245"/>
            <a:ext cx="8229600" cy="58477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b="1" dirty="0"/>
              <a:t>Online Group Study: </a:t>
            </a:r>
            <a:r>
              <a:rPr lang="en-US" sz="1600" dirty="0"/>
              <a:t>13-week timetable. Sessions start on September, January, and May.</a:t>
            </a:r>
          </a:p>
          <a:p>
            <a:endParaRPr lang="en-US" sz="1000" dirty="0"/>
          </a:p>
          <a:p>
            <a:r>
              <a:rPr lang="en-US" sz="1600" b="1" dirty="0"/>
              <a:t>Online Individualized Study: </a:t>
            </a:r>
            <a:r>
              <a:rPr lang="en-US" sz="1600" dirty="0"/>
              <a:t>Contract of 6 months. Sessions start the beginning of every month. The following courses are delivered in individual study: COMP 617, COMP 667, and COMP 682. The Essay (COMP 696), Project (COMP 697-699) and Thesis (COMP 676-680) courses are also considered individual study</a:t>
            </a:r>
          </a:p>
          <a:p>
            <a:r>
              <a:rPr lang="en-US" sz="1000" dirty="0"/>
              <a:t> </a:t>
            </a:r>
          </a:p>
          <a:p>
            <a:r>
              <a:rPr lang="en-US" sz="1600" b="1" dirty="0">
                <a:solidFill>
                  <a:prstClr val="black"/>
                </a:solidFill>
              </a:rPr>
              <a:t>Online Independent Study: </a:t>
            </a:r>
            <a:r>
              <a:rPr lang="en-US" sz="1600" dirty="0">
                <a:solidFill>
                  <a:prstClr val="black"/>
                </a:solidFill>
              </a:rPr>
              <a:t>COMP 692 and COMP 693. used to teach topic not covered in our regular courses.</a:t>
            </a:r>
          </a:p>
          <a:p>
            <a:endParaRPr lang="en-US" sz="1000" dirty="0"/>
          </a:p>
          <a:p>
            <a:r>
              <a:rPr lang="en-US" sz="1600" b="1" dirty="0"/>
              <a:t>Seminar course: </a:t>
            </a:r>
            <a:r>
              <a:rPr lang="en-US" sz="1600" dirty="0"/>
              <a:t>COMP 694, delivered in a seminar format used for elective credits. All students are welcome to attend the seminars, but those who like to get credits must register and fulfill the assessment requirements. </a:t>
            </a:r>
          </a:p>
          <a:p>
            <a:endParaRPr lang="en-US" sz="1000" b="1" dirty="0"/>
          </a:p>
          <a:p>
            <a:r>
              <a:rPr lang="en-US" sz="1600" b="1" dirty="0"/>
              <a:t>Minimum Grade to pass courses: </a:t>
            </a:r>
            <a:r>
              <a:rPr lang="en-US" sz="1600" dirty="0"/>
              <a:t>B- (70%). </a:t>
            </a:r>
          </a:p>
          <a:p>
            <a:endParaRPr lang="en-US" sz="1000" dirty="0"/>
          </a:p>
          <a:p>
            <a:r>
              <a:rPr lang="en-US" sz="1600" b="1" dirty="0"/>
              <a:t>Course extensions: </a:t>
            </a:r>
            <a:r>
              <a:rPr lang="en-US" sz="1600" dirty="0"/>
              <a:t>2 months only for the following courses: COMP 501, COMP 503, COMP 504, COMP 602, COMP 617, COMP 667, COMP 682, COMP 696</a:t>
            </a:r>
          </a:p>
          <a:p>
            <a:r>
              <a:rPr lang="en-US" sz="1600" dirty="0"/>
              <a:t>COMP 697-699, COMP 676-680</a:t>
            </a:r>
          </a:p>
          <a:p>
            <a:endParaRPr lang="en-US" sz="1000" dirty="0"/>
          </a:p>
          <a:p>
            <a:r>
              <a:rPr lang="en-US" sz="1600" b="1" dirty="0"/>
              <a:t>Course Withdrawal:</a:t>
            </a:r>
          </a:p>
          <a:p>
            <a:r>
              <a:rPr lang="en-US" sz="1600" dirty="0"/>
              <a:t>Early Withdrawal (Within 30 Days of Course Start Date):  will not appear on the transcript, Partial Refund.</a:t>
            </a:r>
          </a:p>
          <a:p>
            <a:r>
              <a:rPr lang="en-US" sz="1600" dirty="0"/>
              <a:t>Withdrawal (After 30 Days of the Course Start Date): Grade = “W”, No Refund.</a:t>
            </a:r>
          </a:p>
          <a:p>
            <a:endParaRPr lang="en-US" sz="1000" dirty="0"/>
          </a:p>
          <a:p>
            <a:r>
              <a:rPr lang="en-US" sz="1600" b="1" dirty="0"/>
              <a:t>Course Re-registration: </a:t>
            </a:r>
            <a:r>
              <a:rPr lang="en-US" sz="1600" dirty="0"/>
              <a:t>one time for failed courses.</a:t>
            </a:r>
          </a:p>
        </p:txBody>
      </p:sp>
      <p:sp>
        <p:nvSpPr>
          <p:cNvPr id="6" name="Subtitle 1"/>
          <p:cNvSpPr txBox="1">
            <a:spLocks/>
          </p:cNvSpPr>
          <p:nvPr/>
        </p:nvSpPr>
        <p:spPr>
          <a:xfrm>
            <a:off x="76200" y="6477000"/>
            <a:ext cx="8915400" cy="381000"/>
          </a:xfrm>
          <a:prstGeom prst="rect">
            <a:avLst/>
          </a:prstGeom>
        </p:spPr>
        <p:txBody>
          <a:bodyPr>
            <a:normAutofit fontScale="55000" lnSpcReduction="20000"/>
          </a:bodyPr>
          <a:lstStyle>
            <a:defPPr>
              <a:defRPr>
                <a:solidFill>
                  <a:schemeClr val="tx1"/>
                </a:solidFill>
                <a:latin typeface="+mn-lt"/>
                <a:ea typeface="+mn-ea"/>
                <a:cs typeface="+mn-cs"/>
              </a:defRPr>
            </a:defPPr>
            <a:lvl1pPr marL="0" indent="0" algn="r" eaLnBrk="1" hangingPunct="1">
              <a:buNone/>
              <a:defRPr sz="2800">
                <a:latin typeface="+mn-lt"/>
              </a:defRPr>
            </a:lvl1pPr>
            <a:lvl2pPr marL="457200" indent="0" algn="ctr" eaLnBrk="1" hangingPunct="1">
              <a:buNone/>
              <a:defRPr sz="2400">
                <a:latin typeface="+mn-lt"/>
              </a:defRPr>
            </a:lvl2pPr>
            <a:lvl3pPr marL="914400" indent="0" algn="ctr" eaLnBrk="1" hangingPunct="1">
              <a:buNone/>
              <a:defRPr sz="2400">
                <a:latin typeface="+mn-lt"/>
              </a:defRPr>
            </a:lvl3pPr>
            <a:lvl4pPr marL="1371600" indent="0" algn="ctr" eaLnBrk="1" hangingPunct="1">
              <a:buNone/>
              <a:defRPr sz="2000">
                <a:latin typeface="+mn-lt"/>
              </a:defRPr>
            </a:lvl4pPr>
            <a:lvl5pPr marL="1828800" indent="0" algn="ctr" eaLnBrk="1" hangingPunct="1">
              <a:buNone/>
              <a:defRPr sz="2000">
                <a:latin typeface="+mn-lt"/>
              </a:defRPr>
            </a:lvl5pPr>
            <a:lvl6pPr marL="2286000" indent="0" algn="ctr" eaLnBrk="1" hangingPunct="1">
              <a:buNone/>
              <a:defRPr sz="2000"/>
            </a:lvl6pPr>
            <a:lvl7pPr marL="2743200" indent="0" algn="ctr" eaLnBrk="1" hangingPunct="1">
              <a:buNone/>
              <a:defRPr sz="2000"/>
            </a:lvl7pPr>
            <a:lvl8pPr marL="3200400" indent="0" algn="ctr" eaLnBrk="1" hangingPunct="1">
              <a:buNone/>
              <a:defRPr sz="2000"/>
            </a:lvl8pPr>
            <a:lvl9pPr marL="3657600" indent="0" algn="ctr" eaLnBrk="1" hangingPunct="1">
              <a:buNone/>
              <a:defRPr sz="2000"/>
            </a:lvl9pPr>
          </a:lstStyle>
          <a:p>
            <a:r>
              <a:rPr lang="en-US" kern="0" dirty="0"/>
              <a:t>FST Graduate Students Orientation                                                                                                   </a:t>
            </a:r>
            <a:r>
              <a:rPr lang="en-US" kern="0" dirty="0" err="1"/>
              <a:t>Larbi</a:t>
            </a:r>
            <a:r>
              <a:rPr lang="en-US" kern="0" dirty="0"/>
              <a:t> </a:t>
            </a:r>
            <a:r>
              <a:rPr lang="en-US" kern="0" dirty="0" err="1"/>
              <a:t>Esmahi</a:t>
            </a:r>
            <a:r>
              <a:rPr lang="en-US" kern="0" dirty="0"/>
              <a:t>, Linda Gray</a:t>
            </a:r>
            <a:endParaRPr lang="en-CA" kern="0" dirty="0"/>
          </a:p>
        </p:txBody>
      </p:sp>
    </p:spTree>
    <p:extLst>
      <p:ext uri="{BB962C8B-B14F-4D97-AF65-F5344CB8AC3E}">
        <p14:creationId xmlns:p14="http://schemas.microsoft.com/office/powerpoint/2010/main" val="105315003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ctrTitle" idx="4294967295"/>
          </p:nvPr>
        </p:nvSpPr>
        <p:spPr>
          <a:xfrm>
            <a:off x="762000" y="153055"/>
            <a:ext cx="8229600" cy="533400"/>
          </a:xfrm>
        </p:spPr>
        <p:txBody>
          <a:bodyPr>
            <a:normAutofit fontScale="90000"/>
          </a:bodyPr>
          <a:lstStyle/>
          <a:p>
            <a:pPr algn="l"/>
            <a:r>
              <a:rPr lang="en-US" sz="3600" b="1" dirty="0"/>
              <a:t>PhD Studies at the University of Oviedo Spain</a:t>
            </a:r>
            <a:endParaRPr lang="en-CA" sz="2700" b="1" dirty="0"/>
          </a:p>
        </p:txBody>
      </p:sp>
      <p:sp>
        <p:nvSpPr>
          <p:cNvPr id="4" name="Rectangle 3"/>
          <p:cNvSpPr/>
          <p:nvPr/>
        </p:nvSpPr>
        <p:spPr>
          <a:xfrm>
            <a:off x="609600" y="686455"/>
            <a:ext cx="8229600" cy="57861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>
                <a:solidFill>
                  <a:prstClr val="black"/>
                </a:solidFill>
                <a:latin typeface="Corbel"/>
              </a:rPr>
              <a:t>PhD in Computer Science: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sz="1600" dirty="0">
                <a:solidFill>
                  <a:prstClr val="black"/>
                </a:solidFill>
                <a:latin typeface="Corbel"/>
              </a:rPr>
              <a:t>Each year 2 to 5 MSc IS graduate can join the program.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sz="1600" dirty="0">
                <a:solidFill>
                  <a:prstClr val="black"/>
                </a:solidFill>
                <a:latin typeface="Corbel"/>
              </a:rPr>
              <a:t>The doctoral program is a 3 – 5 years .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sz="1600" dirty="0">
                <a:solidFill>
                  <a:prstClr val="black"/>
                </a:solidFill>
                <a:latin typeface="Corbel"/>
              </a:rPr>
              <a:t>No tuition fees, but student need to pay an application fee (~ US$ 1392) and an enrollment fee (~ €300 Euros/ year)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sz="1600" dirty="0">
                <a:solidFill>
                  <a:prstClr val="black"/>
                </a:solidFill>
                <a:latin typeface="Corbel"/>
              </a:rPr>
              <a:t>The students are required to be presented onsite for a week to take a mandatory course at the University of Oviedo. This course usually offers in March of every year. </a:t>
            </a:r>
          </a:p>
          <a:p>
            <a:endParaRPr lang="en-US" sz="1600" b="1" dirty="0">
              <a:solidFill>
                <a:prstClr val="black"/>
              </a:solidFill>
              <a:latin typeface="Corbel"/>
            </a:endParaRPr>
          </a:p>
          <a:p>
            <a:r>
              <a:rPr lang="en-US" sz="2000" b="1" dirty="0">
                <a:solidFill>
                  <a:prstClr val="black"/>
                </a:solidFill>
                <a:latin typeface="Corbel"/>
              </a:rPr>
              <a:t>Application Requirements:</a:t>
            </a:r>
          </a:p>
          <a:p>
            <a:r>
              <a:rPr lang="en-US" sz="1600" dirty="0">
                <a:solidFill>
                  <a:prstClr val="black"/>
                </a:solidFill>
                <a:latin typeface="Corbel"/>
              </a:rPr>
              <a:t>The applicants must be a graduate from the </a:t>
            </a:r>
            <a:r>
              <a:rPr lang="en-US" sz="1600" dirty="0" err="1">
                <a:solidFill>
                  <a:prstClr val="black"/>
                </a:solidFill>
                <a:latin typeface="Corbel"/>
              </a:rPr>
              <a:t>MScIS</a:t>
            </a:r>
            <a:r>
              <a:rPr lang="en-US" sz="1600" dirty="0">
                <a:solidFill>
                  <a:prstClr val="black"/>
                </a:solidFill>
                <a:latin typeface="Corbel"/>
              </a:rPr>
              <a:t> program in School of Computing and Information Systems, Faculty of Science and Technology, Athabasca University. Applicants from the </a:t>
            </a:r>
            <a:r>
              <a:rPr lang="en-US" sz="1600" dirty="0" err="1">
                <a:solidFill>
                  <a:prstClr val="black"/>
                </a:solidFill>
                <a:latin typeface="Corbel"/>
              </a:rPr>
              <a:t>MScIS</a:t>
            </a:r>
            <a:r>
              <a:rPr lang="en-US" sz="1600" dirty="0">
                <a:solidFill>
                  <a:prstClr val="black"/>
                </a:solidFill>
                <a:latin typeface="Corbel"/>
              </a:rPr>
              <a:t> program must have: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1600" dirty="0">
                <a:solidFill>
                  <a:prstClr val="black"/>
                </a:solidFill>
                <a:latin typeface="Corbel"/>
              </a:rPr>
              <a:t>A faculty member from Athabasca University designated as a co-supervisor for their PhD study;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1600" dirty="0">
                <a:solidFill>
                  <a:prstClr val="black"/>
                </a:solidFill>
                <a:latin typeface="Corbel"/>
              </a:rPr>
              <a:t>A research proposal must be developed jointly with a faculty member of Athabasca University;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1600" dirty="0">
                <a:solidFill>
                  <a:prstClr val="black"/>
                </a:solidFill>
                <a:latin typeface="Corbel"/>
              </a:rPr>
              <a:t>A letter of consent from the faculty member of Athabasca University;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1600" dirty="0">
                <a:solidFill>
                  <a:prstClr val="black"/>
                </a:solidFill>
                <a:latin typeface="Corbel"/>
              </a:rPr>
              <a:t>An official transcript from Athabasca University.</a:t>
            </a:r>
          </a:p>
          <a:p>
            <a:endParaRPr lang="en-US" sz="1600" b="1" dirty="0">
              <a:solidFill>
                <a:prstClr val="black"/>
              </a:solidFill>
              <a:latin typeface="Corbel"/>
            </a:endParaRPr>
          </a:p>
          <a:p>
            <a:r>
              <a:rPr lang="en-US" sz="2000" b="1" dirty="0">
                <a:solidFill>
                  <a:prstClr val="black"/>
                </a:solidFill>
                <a:latin typeface="Corbel"/>
              </a:rPr>
              <a:t>Contact Person: 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sz="1600" dirty="0">
                <a:solidFill>
                  <a:prstClr val="black"/>
                </a:solidFill>
                <a:latin typeface="Corbel"/>
              </a:rPr>
              <a:t>For this MOU, the Coordinator appointed by Athabasca University is </a:t>
            </a:r>
            <a:r>
              <a:rPr lang="en-US" b="1" dirty="0">
                <a:solidFill>
                  <a:srgbClr val="0070C0"/>
                </a:solidFill>
                <a:latin typeface="Corbel"/>
              </a:rPr>
              <a:t>Dr. Ching Tan </a:t>
            </a:r>
            <a:r>
              <a:rPr lang="en-US" sz="1600" dirty="0">
                <a:solidFill>
                  <a:prstClr val="black"/>
                </a:solidFill>
                <a:latin typeface="Corbel"/>
              </a:rPr>
              <a:t>of the Faculty of Science and Technology: </a:t>
            </a:r>
            <a:r>
              <a:rPr lang="en-US" sz="2000" b="1" dirty="0">
                <a:solidFill>
                  <a:srgbClr val="0070C0"/>
                </a:solidFill>
                <a:latin typeface="Corbel"/>
              </a:rPr>
              <a:t>qingt@athabascau.ca</a:t>
            </a:r>
          </a:p>
        </p:txBody>
      </p:sp>
      <p:sp>
        <p:nvSpPr>
          <p:cNvPr id="6" name="Subtitle 1"/>
          <p:cNvSpPr txBox="1">
            <a:spLocks/>
          </p:cNvSpPr>
          <p:nvPr/>
        </p:nvSpPr>
        <p:spPr>
          <a:xfrm>
            <a:off x="76200" y="6477000"/>
            <a:ext cx="8915400" cy="381000"/>
          </a:xfrm>
          <a:prstGeom prst="rect">
            <a:avLst/>
          </a:prstGeom>
        </p:spPr>
        <p:txBody>
          <a:bodyPr>
            <a:normAutofit fontScale="55000" lnSpcReduction="20000"/>
          </a:bodyPr>
          <a:lstStyle>
            <a:defPPr>
              <a:defRPr>
                <a:solidFill>
                  <a:schemeClr val="tx1"/>
                </a:solidFill>
                <a:latin typeface="+mn-lt"/>
                <a:ea typeface="+mn-ea"/>
                <a:cs typeface="+mn-cs"/>
              </a:defRPr>
            </a:defPPr>
            <a:lvl1pPr marL="0" indent="0" algn="r" eaLnBrk="1" hangingPunct="1">
              <a:buNone/>
              <a:defRPr sz="2800">
                <a:latin typeface="+mn-lt"/>
              </a:defRPr>
            </a:lvl1pPr>
            <a:lvl2pPr marL="457200" indent="0" algn="ctr" eaLnBrk="1" hangingPunct="1">
              <a:buNone/>
              <a:defRPr sz="2400">
                <a:latin typeface="+mn-lt"/>
              </a:defRPr>
            </a:lvl2pPr>
            <a:lvl3pPr marL="914400" indent="0" algn="ctr" eaLnBrk="1" hangingPunct="1">
              <a:buNone/>
              <a:defRPr sz="2400">
                <a:latin typeface="+mn-lt"/>
              </a:defRPr>
            </a:lvl3pPr>
            <a:lvl4pPr marL="1371600" indent="0" algn="ctr" eaLnBrk="1" hangingPunct="1">
              <a:buNone/>
              <a:defRPr sz="2000">
                <a:latin typeface="+mn-lt"/>
              </a:defRPr>
            </a:lvl4pPr>
            <a:lvl5pPr marL="1828800" indent="0" algn="ctr" eaLnBrk="1" hangingPunct="1">
              <a:buNone/>
              <a:defRPr sz="2000">
                <a:latin typeface="+mn-lt"/>
              </a:defRPr>
            </a:lvl5pPr>
            <a:lvl6pPr marL="2286000" indent="0" algn="ctr" eaLnBrk="1" hangingPunct="1">
              <a:buNone/>
              <a:defRPr sz="2000"/>
            </a:lvl6pPr>
            <a:lvl7pPr marL="2743200" indent="0" algn="ctr" eaLnBrk="1" hangingPunct="1">
              <a:buNone/>
              <a:defRPr sz="2000"/>
            </a:lvl7pPr>
            <a:lvl8pPr marL="3200400" indent="0" algn="ctr" eaLnBrk="1" hangingPunct="1">
              <a:buNone/>
              <a:defRPr sz="2000"/>
            </a:lvl8pPr>
            <a:lvl9pPr marL="3657600" indent="0" algn="ctr" eaLnBrk="1" hangingPunct="1">
              <a:buNone/>
              <a:defRPr sz="2000"/>
            </a:lvl9pPr>
          </a:lstStyle>
          <a:p>
            <a:r>
              <a:rPr lang="en-US" kern="0" dirty="0"/>
              <a:t>FST Graduate Students Orientation                                                                                                   </a:t>
            </a:r>
            <a:r>
              <a:rPr lang="en-US" kern="0" dirty="0" err="1"/>
              <a:t>Larbi</a:t>
            </a:r>
            <a:r>
              <a:rPr lang="en-US" kern="0" dirty="0"/>
              <a:t> </a:t>
            </a:r>
            <a:r>
              <a:rPr lang="en-US" kern="0" dirty="0" err="1"/>
              <a:t>Esmahi</a:t>
            </a:r>
            <a:r>
              <a:rPr lang="en-US" kern="0" dirty="0"/>
              <a:t>, Linda Gray</a:t>
            </a:r>
            <a:endParaRPr lang="en-CA" kern="0" dirty="0"/>
          </a:p>
        </p:txBody>
      </p:sp>
    </p:spTree>
    <p:extLst>
      <p:ext uri="{BB962C8B-B14F-4D97-AF65-F5344CB8AC3E}">
        <p14:creationId xmlns:p14="http://schemas.microsoft.com/office/powerpoint/2010/main" val="144153021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ctrTitle" idx="4294967295"/>
          </p:nvPr>
        </p:nvSpPr>
        <p:spPr>
          <a:xfrm>
            <a:off x="762000" y="153055"/>
            <a:ext cx="8229600" cy="533400"/>
          </a:xfrm>
        </p:spPr>
        <p:txBody>
          <a:bodyPr>
            <a:noAutofit/>
          </a:bodyPr>
          <a:lstStyle/>
          <a:p>
            <a:pPr algn="l"/>
            <a:r>
              <a:rPr lang="en-US" sz="3000" b="1" dirty="0"/>
              <a:t>PhD Studies at the University of Eastern Finland</a:t>
            </a:r>
            <a:endParaRPr lang="en-CA" sz="3000" b="1" dirty="0"/>
          </a:p>
        </p:txBody>
      </p:sp>
      <p:sp>
        <p:nvSpPr>
          <p:cNvPr id="4" name="Rectangle 3"/>
          <p:cNvSpPr/>
          <p:nvPr/>
        </p:nvSpPr>
        <p:spPr>
          <a:xfrm>
            <a:off x="609600" y="686455"/>
            <a:ext cx="8229600" cy="5324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sz="2000" b="1" dirty="0">
              <a:solidFill>
                <a:prstClr val="black"/>
              </a:solidFill>
              <a:latin typeface="Corbel"/>
            </a:endParaRPr>
          </a:p>
          <a:p>
            <a:r>
              <a:rPr lang="en-US" sz="2000" b="1" dirty="0">
                <a:solidFill>
                  <a:prstClr val="black"/>
                </a:solidFill>
                <a:latin typeface="Corbel"/>
              </a:rPr>
              <a:t>IMPDET – PhD studies in Educational Technology.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sz="1600" dirty="0">
                <a:solidFill>
                  <a:prstClr val="black"/>
                </a:solidFill>
                <a:latin typeface="Corbel"/>
              </a:rPr>
              <a:t>Collaboration between some faculty at SCIS and UEF, so no Guaranteed seats .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sz="1600" dirty="0">
                <a:solidFill>
                  <a:prstClr val="black"/>
                </a:solidFill>
              </a:rPr>
              <a:t>Lead supervisor can be an SCIS faculty. 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sz="1600" dirty="0">
                <a:solidFill>
                  <a:prstClr val="black"/>
                </a:solidFill>
                <a:latin typeface="Corbel"/>
              </a:rPr>
              <a:t>The doctoral program is a 3 – 5 years .</a:t>
            </a:r>
          </a:p>
          <a:p>
            <a:endParaRPr lang="en-US" sz="1600" b="1" dirty="0">
              <a:solidFill>
                <a:prstClr val="black"/>
              </a:solidFill>
              <a:latin typeface="Corbel"/>
            </a:endParaRPr>
          </a:p>
          <a:p>
            <a:r>
              <a:rPr lang="en-US" sz="2000" b="1" dirty="0">
                <a:solidFill>
                  <a:prstClr val="black"/>
                </a:solidFill>
                <a:latin typeface="Corbel"/>
              </a:rPr>
              <a:t>Application Requirements:</a:t>
            </a:r>
          </a:p>
          <a:p>
            <a:r>
              <a:rPr lang="en-US" sz="1600" dirty="0">
                <a:solidFill>
                  <a:prstClr val="black"/>
                </a:solidFill>
                <a:latin typeface="Corbel"/>
              </a:rPr>
              <a:t>The applicants must be a graduate from the </a:t>
            </a:r>
            <a:r>
              <a:rPr lang="en-US" sz="1600" dirty="0" err="1">
                <a:solidFill>
                  <a:prstClr val="black"/>
                </a:solidFill>
                <a:latin typeface="Corbel"/>
              </a:rPr>
              <a:t>MScIS</a:t>
            </a:r>
            <a:r>
              <a:rPr lang="en-US" sz="1600" dirty="0">
                <a:solidFill>
                  <a:prstClr val="black"/>
                </a:solidFill>
                <a:latin typeface="Corbel"/>
              </a:rPr>
              <a:t> program in School of Computing and Information Systems, Faculty of Science and Technology, Athabasca University. Application process as follow: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1600" dirty="0">
                <a:solidFill>
                  <a:prstClr val="black"/>
                </a:solidFill>
                <a:latin typeface="Corbel"/>
              </a:rPr>
              <a:t>Prepare and submit required documents to the IMPDET coordinator (including a research plan and information on who would be supervisor from AU);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1600" dirty="0">
                <a:solidFill>
                  <a:prstClr val="black"/>
                </a:solidFill>
                <a:latin typeface="Corbel"/>
              </a:rPr>
              <a:t>UEF faculty assess the application and decide on the course of the application. Pre-admitted students are assigned co-supervisors from UEF;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1600" dirty="0">
                <a:solidFill>
                  <a:prstClr val="black"/>
                </a:solidFill>
                <a:latin typeface="Corbel"/>
              </a:rPr>
              <a:t>The student elaborate a final research plan in collaboration with the supervisory committee that includes both AU and UEF supervisors;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1600" dirty="0">
                <a:solidFill>
                  <a:prstClr val="black"/>
                </a:solidFill>
                <a:latin typeface="Corbel"/>
              </a:rPr>
              <a:t>The student completes the application and submits it the UEF.</a:t>
            </a:r>
          </a:p>
          <a:p>
            <a:endParaRPr lang="en-US" sz="1600" b="1" dirty="0">
              <a:solidFill>
                <a:prstClr val="black"/>
              </a:solidFill>
              <a:latin typeface="Corbel"/>
            </a:endParaRPr>
          </a:p>
          <a:p>
            <a:r>
              <a:rPr lang="en-US" sz="2000" b="1" dirty="0">
                <a:solidFill>
                  <a:prstClr val="black"/>
                </a:solidFill>
                <a:latin typeface="Corbel"/>
              </a:rPr>
              <a:t>Contact Person: 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b="1" dirty="0">
                <a:solidFill>
                  <a:srgbClr val="0070C0"/>
                </a:solidFill>
                <a:latin typeface="Corbel"/>
              </a:rPr>
              <a:t>Dr. Sabine Graff </a:t>
            </a:r>
            <a:r>
              <a:rPr lang="en-US" sz="1600" dirty="0">
                <a:solidFill>
                  <a:prstClr val="black"/>
                </a:solidFill>
                <a:latin typeface="Corbel"/>
              </a:rPr>
              <a:t>is the coordinator for this collaboration : </a:t>
            </a:r>
            <a:r>
              <a:rPr lang="en-US" sz="2000" b="1" dirty="0">
                <a:solidFill>
                  <a:srgbClr val="0070C0"/>
                </a:solidFill>
                <a:latin typeface="Corbel"/>
              </a:rPr>
              <a:t>sabineg@athabascau.ca</a:t>
            </a:r>
          </a:p>
        </p:txBody>
      </p:sp>
      <p:sp>
        <p:nvSpPr>
          <p:cNvPr id="6" name="Subtitle 1"/>
          <p:cNvSpPr txBox="1">
            <a:spLocks/>
          </p:cNvSpPr>
          <p:nvPr/>
        </p:nvSpPr>
        <p:spPr>
          <a:xfrm>
            <a:off x="76200" y="6477000"/>
            <a:ext cx="8915400" cy="381000"/>
          </a:xfrm>
          <a:prstGeom prst="rect">
            <a:avLst/>
          </a:prstGeom>
        </p:spPr>
        <p:txBody>
          <a:bodyPr>
            <a:normAutofit fontScale="55000" lnSpcReduction="20000"/>
          </a:bodyPr>
          <a:lstStyle>
            <a:defPPr>
              <a:defRPr>
                <a:solidFill>
                  <a:schemeClr val="tx1"/>
                </a:solidFill>
                <a:latin typeface="+mn-lt"/>
                <a:ea typeface="+mn-ea"/>
                <a:cs typeface="+mn-cs"/>
              </a:defRPr>
            </a:defPPr>
            <a:lvl1pPr marL="0" indent="0" algn="r" eaLnBrk="1" hangingPunct="1">
              <a:buNone/>
              <a:defRPr sz="2800">
                <a:latin typeface="+mn-lt"/>
              </a:defRPr>
            </a:lvl1pPr>
            <a:lvl2pPr marL="457200" indent="0" algn="ctr" eaLnBrk="1" hangingPunct="1">
              <a:buNone/>
              <a:defRPr sz="2400">
                <a:latin typeface="+mn-lt"/>
              </a:defRPr>
            </a:lvl2pPr>
            <a:lvl3pPr marL="914400" indent="0" algn="ctr" eaLnBrk="1" hangingPunct="1">
              <a:buNone/>
              <a:defRPr sz="2400">
                <a:latin typeface="+mn-lt"/>
              </a:defRPr>
            </a:lvl3pPr>
            <a:lvl4pPr marL="1371600" indent="0" algn="ctr" eaLnBrk="1" hangingPunct="1">
              <a:buNone/>
              <a:defRPr sz="2000">
                <a:latin typeface="+mn-lt"/>
              </a:defRPr>
            </a:lvl4pPr>
            <a:lvl5pPr marL="1828800" indent="0" algn="ctr" eaLnBrk="1" hangingPunct="1">
              <a:buNone/>
              <a:defRPr sz="2000">
                <a:latin typeface="+mn-lt"/>
              </a:defRPr>
            </a:lvl5pPr>
            <a:lvl6pPr marL="2286000" indent="0" algn="ctr" eaLnBrk="1" hangingPunct="1">
              <a:buNone/>
              <a:defRPr sz="2000"/>
            </a:lvl6pPr>
            <a:lvl7pPr marL="2743200" indent="0" algn="ctr" eaLnBrk="1" hangingPunct="1">
              <a:buNone/>
              <a:defRPr sz="2000"/>
            </a:lvl7pPr>
            <a:lvl8pPr marL="3200400" indent="0" algn="ctr" eaLnBrk="1" hangingPunct="1">
              <a:buNone/>
              <a:defRPr sz="2000"/>
            </a:lvl8pPr>
            <a:lvl9pPr marL="3657600" indent="0" algn="ctr" eaLnBrk="1" hangingPunct="1">
              <a:buNone/>
              <a:defRPr sz="2000"/>
            </a:lvl9pPr>
          </a:lstStyle>
          <a:p>
            <a:r>
              <a:rPr lang="en-US" kern="0" dirty="0"/>
              <a:t>FST Graduate Students Orientation                                                                                                   </a:t>
            </a:r>
            <a:r>
              <a:rPr lang="en-US" kern="0" dirty="0" err="1"/>
              <a:t>Larbi</a:t>
            </a:r>
            <a:r>
              <a:rPr lang="en-US" kern="0" dirty="0"/>
              <a:t> </a:t>
            </a:r>
            <a:r>
              <a:rPr lang="en-US" kern="0" dirty="0" err="1"/>
              <a:t>Esmahi</a:t>
            </a:r>
            <a:r>
              <a:rPr lang="en-US" kern="0" dirty="0"/>
              <a:t>, Linda Gray</a:t>
            </a:r>
            <a:endParaRPr lang="en-CA" kern="0" dirty="0"/>
          </a:p>
        </p:txBody>
      </p:sp>
    </p:spTree>
    <p:extLst>
      <p:ext uri="{BB962C8B-B14F-4D97-AF65-F5344CB8AC3E}">
        <p14:creationId xmlns:p14="http://schemas.microsoft.com/office/powerpoint/2010/main" val="164394248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>
          <a:xfrm>
            <a:off x="0" y="1676400"/>
            <a:ext cx="8991600" cy="4525963"/>
          </a:xfrm>
        </p:spPr>
        <p:txBody>
          <a:bodyPr/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sz="3600" b="1" dirty="0"/>
              <a:t>Questions ?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sz="2600" b="1">
                <a:solidFill>
                  <a:srgbClr val="0070C0"/>
                </a:solidFill>
              </a:rPr>
              <a:t>Program Advisor</a:t>
            </a:r>
            <a:r>
              <a:rPr lang="en-US" sz="2600" b="1" dirty="0">
                <a:solidFill>
                  <a:srgbClr val="0070C0"/>
                </a:solidFill>
              </a:rPr>
              <a:t>:  </a:t>
            </a:r>
            <a:r>
              <a:rPr lang="en-US" sz="2600" b="1" dirty="0">
                <a:solidFill>
                  <a:srgbClr val="0070C0"/>
                </a:solidFill>
                <a:hlinkClick r:id="rId2"/>
              </a:rPr>
              <a:t>fst_grad_success@athabascau.ca</a:t>
            </a:r>
            <a:endParaRPr lang="en-US" sz="2600" b="1" dirty="0">
              <a:solidFill>
                <a:srgbClr val="0070C0"/>
              </a:solidFill>
            </a:endParaRPr>
          </a:p>
          <a:p>
            <a:pPr marL="0" indent="0" algn="ctr">
              <a:buNone/>
            </a:pPr>
            <a:r>
              <a:rPr lang="en-US" sz="2600" b="1" dirty="0">
                <a:solidFill>
                  <a:srgbClr val="0070C0"/>
                </a:solidFill>
              </a:rPr>
              <a:t>Program Director: </a:t>
            </a:r>
            <a:r>
              <a:rPr lang="en-US" sz="2600" b="1" dirty="0">
                <a:solidFill>
                  <a:srgbClr val="0070C0"/>
                </a:solidFill>
                <a:hlinkClick r:id="rId3"/>
              </a:rPr>
              <a:t>larbie@athabascau.ca</a:t>
            </a:r>
            <a:endParaRPr lang="en-US" sz="2600" b="1" dirty="0">
              <a:solidFill>
                <a:srgbClr val="0070C0"/>
              </a:solidFill>
            </a:endParaRPr>
          </a:p>
          <a:p>
            <a:pPr marL="0" indent="0" algn="ctr">
              <a:buNone/>
            </a:pPr>
            <a:endParaRPr lang="en-CA" b="1" dirty="0">
              <a:solidFill>
                <a:srgbClr val="0070C0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/>
              <a:t>Thank you !</a:t>
            </a:r>
            <a:endParaRPr lang="en-CA" i="1" dirty="0"/>
          </a:p>
        </p:txBody>
      </p:sp>
    </p:spTree>
    <p:extLst>
      <p:ext uri="{BB962C8B-B14F-4D97-AF65-F5344CB8AC3E}">
        <p14:creationId xmlns:p14="http://schemas.microsoft.com/office/powerpoint/2010/main" val="31988090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ctrTitle" idx="4294967295"/>
          </p:nvPr>
        </p:nvSpPr>
        <p:spPr>
          <a:xfrm>
            <a:off x="381000" y="152400"/>
            <a:ext cx="8763000" cy="609600"/>
          </a:xfrm>
        </p:spPr>
        <p:txBody>
          <a:bodyPr>
            <a:normAutofit/>
          </a:bodyPr>
          <a:lstStyle/>
          <a:p>
            <a:pPr algn="ctr"/>
            <a:r>
              <a:rPr lang="en-CA" sz="2700" b="1" dirty="0"/>
              <a:t>GC in </a:t>
            </a:r>
            <a:r>
              <a:rPr lang="en-CA" sz="2800" b="1" dirty="0"/>
              <a:t>Information</a:t>
            </a:r>
            <a:r>
              <a:rPr lang="en-CA" sz="2700" b="1" dirty="0"/>
              <a:t> Technology Management (GC-ITM)</a:t>
            </a:r>
          </a:p>
        </p:txBody>
      </p:sp>
      <p:sp>
        <p:nvSpPr>
          <p:cNvPr id="4" name="Rectangle 3"/>
          <p:cNvSpPr/>
          <p:nvPr/>
        </p:nvSpPr>
        <p:spPr>
          <a:xfrm>
            <a:off x="304800" y="838200"/>
            <a:ext cx="868680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/>
              <a:t>Residency requirements: Six credits through AU</a:t>
            </a:r>
          </a:p>
          <a:p>
            <a:r>
              <a:rPr lang="en-US" sz="2400" b="1" dirty="0"/>
              <a:t>Program Status: minimum 6 credits per year</a:t>
            </a:r>
          </a:p>
          <a:p>
            <a:r>
              <a:rPr lang="en-US" sz="2400" b="1" dirty="0"/>
              <a:t>Time limit: 2 years</a:t>
            </a:r>
          </a:p>
          <a:p>
            <a:r>
              <a:rPr lang="en-US" sz="2400" b="1" dirty="0"/>
              <a:t>Program Extension/ Program Deferral: up to one year.</a:t>
            </a:r>
          </a:p>
          <a:p>
            <a:endParaRPr lang="en-US" sz="2400" b="1" dirty="0"/>
          </a:p>
          <a:p>
            <a:r>
              <a:rPr lang="en-US" sz="2400" b="1" dirty="0"/>
              <a:t>Core courses: (9 credits)</a:t>
            </a:r>
          </a:p>
          <a:p>
            <a:r>
              <a:rPr lang="en-US" sz="2400" dirty="0"/>
              <a:t>COMP505: Operation Management (3)</a:t>
            </a:r>
          </a:p>
          <a:p>
            <a:r>
              <a:rPr lang="en-US" sz="2400" dirty="0"/>
              <a:t>COMP506: Organizational Behavior in Information Systems (3)</a:t>
            </a:r>
          </a:p>
          <a:p>
            <a:r>
              <a:rPr lang="en-US" sz="2400" dirty="0"/>
              <a:t>COMP607: Ethical, Legal, and Social Issues in Information Technology (3)</a:t>
            </a:r>
          </a:p>
          <a:p>
            <a:endParaRPr lang="en-US" sz="2400" dirty="0"/>
          </a:p>
          <a:p>
            <a:r>
              <a:rPr lang="en-US" sz="2400" b="1" dirty="0"/>
              <a:t>Elective courses: (3 credits)</a:t>
            </a:r>
          </a:p>
          <a:p>
            <a:r>
              <a:rPr lang="en-US" sz="2400" dirty="0"/>
              <a:t>COMP635: Green ICT Strategies (3)</a:t>
            </a:r>
          </a:p>
          <a:p>
            <a:r>
              <a:rPr lang="en-US" sz="2400" dirty="0"/>
              <a:t>COMP605: Project Management for Information Systems (3).</a:t>
            </a:r>
          </a:p>
          <a:p>
            <a:r>
              <a:rPr lang="en-US" sz="2400" dirty="0"/>
              <a:t>COMP638: Enterprise Modeling (3).</a:t>
            </a:r>
          </a:p>
        </p:txBody>
      </p:sp>
      <p:sp>
        <p:nvSpPr>
          <p:cNvPr id="5" name="Subtitle 1"/>
          <p:cNvSpPr txBox="1">
            <a:spLocks/>
          </p:cNvSpPr>
          <p:nvPr/>
        </p:nvSpPr>
        <p:spPr>
          <a:xfrm>
            <a:off x="76200" y="6477000"/>
            <a:ext cx="8915400" cy="381000"/>
          </a:xfrm>
          <a:prstGeom prst="rect">
            <a:avLst/>
          </a:prstGeom>
        </p:spPr>
        <p:txBody>
          <a:bodyPr>
            <a:normAutofit fontScale="55000" lnSpcReduction="20000"/>
          </a:bodyPr>
          <a:lstStyle>
            <a:defPPr>
              <a:defRPr>
                <a:solidFill>
                  <a:schemeClr val="tx1"/>
                </a:solidFill>
                <a:latin typeface="+mn-lt"/>
                <a:ea typeface="+mn-ea"/>
                <a:cs typeface="+mn-cs"/>
              </a:defRPr>
            </a:defPPr>
            <a:lvl1pPr marL="0" indent="0" algn="r" eaLnBrk="1" hangingPunct="1">
              <a:buNone/>
              <a:defRPr sz="2800">
                <a:latin typeface="+mn-lt"/>
              </a:defRPr>
            </a:lvl1pPr>
            <a:lvl2pPr marL="457200" indent="0" algn="ctr" eaLnBrk="1" hangingPunct="1">
              <a:buNone/>
              <a:defRPr sz="2400">
                <a:latin typeface="+mn-lt"/>
              </a:defRPr>
            </a:lvl2pPr>
            <a:lvl3pPr marL="914400" indent="0" algn="ctr" eaLnBrk="1" hangingPunct="1">
              <a:buNone/>
              <a:defRPr sz="2400">
                <a:latin typeface="+mn-lt"/>
              </a:defRPr>
            </a:lvl3pPr>
            <a:lvl4pPr marL="1371600" indent="0" algn="ctr" eaLnBrk="1" hangingPunct="1">
              <a:buNone/>
              <a:defRPr sz="2000">
                <a:latin typeface="+mn-lt"/>
              </a:defRPr>
            </a:lvl4pPr>
            <a:lvl5pPr marL="1828800" indent="0" algn="ctr" eaLnBrk="1" hangingPunct="1">
              <a:buNone/>
              <a:defRPr sz="2000">
                <a:latin typeface="+mn-lt"/>
              </a:defRPr>
            </a:lvl5pPr>
            <a:lvl6pPr marL="2286000" indent="0" algn="ctr" eaLnBrk="1" hangingPunct="1">
              <a:buNone/>
              <a:defRPr sz="2000"/>
            </a:lvl6pPr>
            <a:lvl7pPr marL="2743200" indent="0" algn="ctr" eaLnBrk="1" hangingPunct="1">
              <a:buNone/>
              <a:defRPr sz="2000"/>
            </a:lvl7pPr>
            <a:lvl8pPr marL="3200400" indent="0" algn="ctr" eaLnBrk="1" hangingPunct="1">
              <a:buNone/>
              <a:defRPr sz="2000"/>
            </a:lvl8pPr>
            <a:lvl9pPr marL="3657600" indent="0" algn="ctr" eaLnBrk="1" hangingPunct="1">
              <a:buNone/>
              <a:defRPr sz="2000"/>
            </a:lvl9pPr>
          </a:lstStyle>
          <a:p>
            <a:r>
              <a:rPr lang="en-US" kern="0" dirty="0"/>
              <a:t>FST Graduate Students Orientation                                                                                                   </a:t>
            </a:r>
            <a:r>
              <a:rPr lang="en-US" kern="0" dirty="0" err="1"/>
              <a:t>Larbi</a:t>
            </a:r>
            <a:r>
              <a:rPr lang="en-US" kern="0" dirty="0"/>
              <a:t> </a:t>
            </a:r>
            <a:r>
              <a:rPr lang="en-US" kern="0" dirty="0" err="1"/>
              <a:t>Esmahi</a:t>
            </a:r>
            <a:r>
              <a:rPr lang="en-US" kern="0" dirty="0"/>
              <a:t>, Linda Gray</a:t>
            </a:r>
            <a:endParaRPr lang="en-CA" kern="0" dirty="0"/>
          </a:p>
        </p:txBody>
      </p:sp>
    </p:spTree>
    <p:extLst>
      <p:ext uri="{BB962C8B-B14F-4D97-AF65-F5344CB8AC3E}">
        <p14:creationId xmlns:p14="http://schemas.microsoft.com/office/powerpoint/2010/main" val="10689526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ctrTitle" idx="4294967295"/>
          </p:nvPr>
        </p:nvSpPr>
        <p:spPr>
          <a:xfrm>
            <a:off x="381000" y="76200"/>
            <a:ext cx="8763000" cy="609600"/>
          </a:xfrm>
        </p:spPr>
        <p:txBody>
          <a:bodyPr>
            <a:normAutofit/>
          </a:bodyPr>
          <a:lstStyle/>
          <a:p>
            <a:pPr algn="ctr"/>
            <a:r>
              <a:rPr lang="en-CA" sz="2700" b="1" dirty="0"/>
              <a:t>GC in </a:t>
            </a:r>
            <a:r>
              <a:rPr lang="en-CA" sz="2800" b="1" dirty="0"/>
              <a:t>Data Analytics</a:t>
            </a:r>
            <a:r>
              <a:rPr lang="en-CA" sz="2700" b="1" dirty="0"/>
              <a:t> (GC-DA)</a:t>
            </a:r>
          </a:p>
        </p:txBody>
      </p:sp>
      <p:sp>
        <p:nvSpPr>
          <p:cNvPr id="4" name="Rectangle 3"/>
          <p:cNvSpPr/>
          <p:nvPr/>
        </p:nvSpPr>
        <p:spPr>
          <a:xfrm>
            <a:off x="314325" y="844689"/>
            <a:ext cx="868680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/>
              <a:t>Residency requirements: Six credits through AU</a:t>
            </a:r>
          </a:p>
          <a:p>
            <a:r>
              <a:rPr lang="en-US" sz="2400" b="1" dirty="0"/>
              <a:t>Program Status: minimum 6 credits per year</a:t>
            </a:r>
          </a:p>
          <a:p>
            <a:r>
              <a:rPr lang="en-US" sz="2400" b="1" dirty="0"/>
              <a:t>Time limit: 2 years</a:t>
            </a:r>
          </a:p>
          <a:p>
            <a:r>
              <a:rPr lang="en-US" sz="2400" b="1" dirty="0"/>
              <a:t>Program Extension/ Program Deferral: up to one year.</a:t>
            </a:r>
          </a:p>
          <a:p>
            <a:endParaRPr lang="en-US" b="1" dirty="0"/>
          </a:p>
          <a:p>
            <a:r>
              <a:rPr lang="en-US" sz="2400" b="1" dirty="0"/>
              <a:t>Core courses: (9 credits)</a:t>
            </a:r>
          </a:p>
          <a:p>
            <a:r>
              <a:rPr lang="en-US" sz="2400" dirty="0"/>
              <a:t>COMP504: Object Structure and Programming (3)</a:t>
            </a:r>
          </a:p>
          <a:p>
            <a:r>
              <a:rPr lang="en-US" sz="2400" dirty="0"/>
              <a:t>COMP682: Data Mining (3)</a:t>
            </a:r>
          </a:p>
          <a:p>
            <a:r>
              <a:rPr lang="en-US" sz="2400" dirty="0"/>
              <a:t>COMP683: Introduction to Learning Analytics &amp; Knowledge (3)</a:t>
            </a:r>
          </a:p>
          <a:p>
            <a:endParaRPr lang="en-US" dirty="0"/>
          </a:p>
          <a:p>
            <a:r>
              <a:rPr lang="en-US" sz="2400" b="1" dirty="0"/>
              <a:t>Elective courses: (3 credits)</a:t>
            </a:r>
          </a:p>
          <a:p>
            <a:r>
              <a:rPr lang="en-US" sz="2400" dirty="0"/>
              <a:t>COMP602: Enterprise Information Management (3)</a:t>
            </a:r>
          </a:p>
          <a:p>
            <a:r>
              <a:rPr lang="en-US" sz="2400" dirty="0"/>
              <a:t>COMP657: Artificial Intelligence: Principles and Techniques (3)</a:t>
            </a:r>
          </a:p>
          <a:p>
            <a:r>
              <a:rPr lang="en-US" sz="2400" dirty="0"/>
              <a:t>COMP658: Computational Intelligence (3)</a:t>
            </a:r>
          </a:p>
          <a:p>
            <a:r>
              <a:rPr lang="en-US" sz="2400" dirty="0"/>
              <a:t>COMP684: Business Intelligence (3)</a:t>
            </a:r>
          </a:p>
        </p:txBody>
      </p:sp>
      <p:sp>
        <p:nvSpPr>
          <p:cNvPr id="5" name="Subtitle 1"/>
          <p:cNvSpPr txBox="1">
            <a:spLocks/>
          </p:cNvSpPr>
          <p:nvPr/>
        </p:nvSpPr>
        <p:spPr>
          <a:xfrm>
            <a:off x="76200" y="6477000"/>
            <a:ext cx="8915400" cy="381000"/>
          </a:xfrm>
          <a:prstGeom prst="rect">
            <a:avLst/>
          </a:prstGeom>
        </p:spPr>
        <p:txBody>
          <a:bodyPr>
            <a:normAutofit fontScale="55000" lnSpcReduction="20000"/>
          </a:bodyPr>
          <a:lstStyle>
            <a:defPPr>
              <a:defRPr>
                <a:solidFill>
                  <a:schemeClr val="tx1"/>
                </a:solidFill>
                <a:latin typeface="+mn-lt"/>
                <a:ea typeface="+mn-ea"/>
                <a:cs typeface="+mn-cs"/>
              </a:defRPr>
            </a:defPPr>
            <a:lvl1pPr marL="0" indent="0" algn="r" eaLnBrk="1" hangingPunct="1">
              <a:buNone/>
              <a:defRPr sz="2800">
                <a:latin typeface="+mn-lt"/>
              </a:defRPr>
            </a:lvl1pPr>
            <a:lvl2pPr marL="457200" indent="0" algn="ctr" eaLnBrk="1" hangingPunct="1">
              <a:buNone/>
              <a:defRPr sz="2400">
                <a:latin typeface="+mn-lt"/>
              </a:defRPr>
            </a:lvl2pPr>
            <a:lvl3pPr marL="914400" indent="0" algn="ctr" eaLnBrk="1" hangingPunct="1">
              <a:buNone/>
              <a:defRPr sz="2400">
                <a:latin typeface="+mn-lt"/>
              </a:defRPr>
            </a:lvl3pPr>
            <a:lvl4pPr marL="1371600" indent="0" algn="ctr" eaLnBrk="1" hangingPunct="1">
              <a:buNone/>
              <a:defRPr sz="2000">
                <a:latin typeface="+mn-lt"/>
              </a:defRPr>
            </a:lvl4pPr>
            <a:lvl5pPr marL="1828800" indent="0" algn="ctr" eaLnBrk="1" hangingPunct="1">
              <a:buNone/>
              <a:defRPr sz="2000">
                <a:latin typeface="+mn-lt"/>
              </a:defRPr>
            </a:lvl5pPr>
            <a:lvl6pPr marL="2286000" indent="0" algn="ctr" eaLnBrk="1" hangingPunct="1">
              <a:buNone/>
              <a:defRPr sz="2000"/>
            </a:lvl6pPr>
            <a:lvl7pPr marL="2743200" indent="0" algn="ctr" eaLnBrk="1" hangingPunct="1">
              <a:buNone/>
              <a:defRPr sz="2000"/>
            </a:lvl7pPr>
            <a:lvl8pPr marL="3200400" indent="0" algn="ctr" eaLnBrk="1" hangingPunct="1">
              <a:buNone/>
              <a:defRPr sz="2000"/>
            </a:lvl8pPr>
            <a:lvl9pPr marL="3657600" indent="0" algn="ctr" eaLnBrk="1" hangingPunct="1">
              <a:buNone/>
              <a:defRPr sz="2000"/>
            </a:lvl9pPr>
          </a:lstStyle>
          <a:p>
            <a:r>
              <a:rPr lang="en-US" kern="0" dirty="0"/>
              <a:t>FST Graduate Students Orientation                                                                                                   </a:t>
            </a:r>
            <a:r>
              <a:rPr lang="en-US" kern="0" dirty="0" err="1"/>
              <a:t>Larbi</a:t>
            </a:r>
            <a:r>
              <a:rPr lang="en-US" kern="0" dirty="0"/>
              <a:t> </a:t>
            </a:r>
            <a:r>
              <a:rPr lang="en-US" kern="0" dirty="0" err="1"/>
              <a:t>Esmahi</a:t>
            </a:r>
            <a:r>
              <a:rPr lang="en-US" kern="0" dirty="0"/>
              <a:t>, Linda Gray</a:t>
            </a:r>
            <a:endParaRPr lang="en-CA" kern="0" dirty="0"/>
          </a:p>
        </p:txBody>
      </p:sp>
    </p:spTree>
    <p:extLst>
      <p:ext uri="{BB962C8B-B14F-4D97-AF65-F5344CB8AC3E}">
        <p14:creationId xmlns:p14="http://schemas.microsoft.com/office/powerpoint/2010/main" val="24860630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ctrTitle" idx="4294967295"/>
          </p:nvPr>
        </p:nvSpPr>
        <p:spPr>
          <a:xfrm>
            <a:off x="381000" y="152400"/>
            <a:ext cx="8763000" cy="762000"/>
          </a:xfrm>
        </p:spPr>
        <p:txBody>
          <a:bodyPr>
            <a:normAutofit/>
          </a:bodyPr>
          <a:lstStyle/>
          <a:p>
            <a:pPr algn="ctr"/>
            <a:r>
              <a:rPr lang="en-CA" sz="2700" b="1" dirty="0"/>
              <a:t>GC in </a:t>
            </a:r>
            <a:r>
              <a:rPr lang="en-CA" sz="2800" b="1" dirty="0"/>
              <a:t>Information</a:t>
            </a:r>
            <a:r>
              <a:rPr lang="en-CA" sz="2700" b="1" dirty="0"/>
              <a:t> Security (GC-IS)</a:t>
            </a:r>
          </a:p>
        </p:txBody>
      </p:sp>
      <p:sp>
        <p:nvSpPr>
          <p:cNvPr id="4" name="Rectangle 3"/>
          <p:cNvSpPr/>
          <p:nvPr/>
        </p:nvSpPr>
        <p:spPr>
          <a:xfrm>
            <a:off x="314325" y="1066800"/>
            <a:ext cx="8686800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/>
              <a:t>Residency requirements: Six credits through AU</a:t>
            </a:r>
          </a:p>
          <a:p>
            <a:r>
              <a:rPr lang="en-US" sz="2400" b="1" dirty="0"/>
              <a:t>Program Status: minimum 6 credits per year</a:t>
            </a:r>
          </a:p>
          <a:p>
            <a:r>
              <a:rPr lang="en-US" sz="2400" b="1" dirty="0"/>
              <a:t>Time limit: 2 years</a:t>
            </a:r>
          </a:p>
          <a:p>
            <a:r>
              <a:rPr lang="en-US" sz="2400" b="1" dirty="0"/>
              <a:t>Program Extension/ Program Deferral: up to one year.</a:t>
            </a:r>
          </a:p>
          <a:p>
            <a:endParaRPr lang="en-US" sz="2400" b="1" dirty="0"/>
          </a:p>
          <a:p>
            <a:r>
              <a:rPr lang="en-US" sz="2400" b="1" dirty="0"/>
              <a:t>Core courses: (9 credits)</a:t>
            </a:r>
          </a:p>
          <a:p>
            <a:r>
              <a:rPr lang="en-US" sz="2400" dirty="0"/>
              <a:t>COMP604: Enterprise Computer Networks (3)</a:t>
            </a:r>
          </a:p>
          <a:p>
            <a:r>
              <a:rPr lang="en-US" sz="2400" dirty="0"/>
              <a:t>COMP607: Ethical, Legal, and Social Issues in Information Technology (3) </a:t>
            </a:r>
          </a:p>
          <a:p>
            <a:r>
              <a:rPr lang="en-US" sz="2400" dirty="0"/>
              <a:t>COMP660: Enterprise Information Security (3)</a:t>
            </a:r>
          </a:p>
          <a:p>
            <a:endParaRPr lang="en-US" sz="2400" dirty="0"/>
          </a:p>
          <a:p>
            <a:r>
              <a:rPr lang="en-US" sz="2400" b="1" dirty="0"/>
              <a:t>Elective courses: (3 credits)</a:t>
            </a:r>
          </a:p>
          <a:p>
            <a:r>
              <a:rPr lang="en-US" sz="2400" dirty="0"/>
              <a:t>COMP656: Cloud Computing (3)</a:t>
            </a:r>
          </a:p>
          <a:p>
            <a:r>
              <a:rPr lang="en-US" sz="2400" dirty="0"/>
              <a:t>COMP689: Advanced Distributed Systems (3)</a:t>
            </a:r>
          </a:p>
        </p:txBody>
      </p:sp>
      <p:sp>
        <p:nvSpPr>
          <p:cNvPr id="5" name="Subtitle 1"/>
          <p:cNvSpPr txBox="1">
            <a:spLocks/>
          </p:cNvSpPr>
          <p:nvPr/>
        </p:nvSpPr>
        <p:spPr>
          <a:xfrm>
            <a:off x="76200" y="6477000"/>
            <a:ext cx="8915400" cy="381000"/>
          </a:xfrm>
          <a:prstGeom prst="rect">
            <a:avLst/>
          </a:prstGeom>
        </p:spPr>
        <p:txBody>
          <a:bodyPr>
            <a:normAutofit fontScale="55000" lnSpcReduction="20000"/>
          </a:bodyPr>
          <a:lstStyle>
            <a:defPPr>
              <a:defRPr>
                <a:solidFill>
                  <a:schemeClr val="tx1"/>
                </a:solidFill>
                <a:latin typeface="+mn-lt"/>
                <a:ea typeface="+mn-ea"/>
                <a:cs typeface="+mn-cs"/>
              </a:defRPr>
            </a:defPPr>
            <a:lvl1pPr marL="0" indent="0" algn="r" eaLnBrk="1" hangingPunct="1">
              <a:buNone/>
              <a:defRPr sz="2800">
                <a:latin typeface="+mn-lt"/>
              </a:defRPr>
            </a:lvl1pPr>
            <a:lvl2pPr marL="457200" indent="0" algn="ctr" eaLnBrk="1" hangingPunct="1">
              <a:buNone/>
              <a:defRPr sz="2400">
                <a:latin typeface="+mn-lt"/>
              </a:defRPr>
            </a:lvl2pPr>
            <a:lvl3pPr marL="914400" indent="0" algn="ctr" eaLnBrk="1" hangingPunct="1">
              <a:buNone/>
              <a:defRPr sz="2400">
                <a:latin typeface="+mn-lt"/>
              </a:defRPr>
            </a:lvl3pPr>
            <a:lvl4pPr marL="1371600" indent="0" algn="ctr" eaLnBrk="1" hangingPunct="1">
              <a:buNone/>
              <a:defRPr sz="2000">
                <a:latin typeface="+mn-lt"/>
              </a:defRPr>
            </a:lvl4pPr>
            <a:lvl5pPr marL="1828800" indent="0" algn="ctr" eaLnBrk="1" hangingPunct="1">
              <a:buNone/>
              <a:defRPr sz="2000">
                <a:latin typeface="+mn-lt"/>
              </a:defRPr>
            </a:lvl5pPr>
            <a:lvl6pPr marL="2286000" indent="0" algn="ctr" eaLnBrk="1" hangingPunct="1">
              <a:buNone/>
              <a:defRPr sz="2000"/>
            </a:lvl6pPr>
            <a:lvl7pPr marL="2743200" indent="0" algn="ctr" eaLnBrk="1" hangingPunct="1">
              <a:buNone/>
              <a:defRPr sz="2000"/>
            </a:lvl7pPr>
            <a:lvl8pPr marL="3200400" indent="0" algn="ctr" eaLnBrk="1" hangingPunct="1">
              <a:buNone/>
              <a:defRPr sz="2000"/>
            </a:lvl8pPr>
            <a:lvl9pPr marL="3657600" indent="0" algn="ctr" eaLnBrk="1" hangingPunct="1">
              <a:buNone/>
              <a:defRPr sz="2000"/>
            </a:lvl9pPr>
          </a:lstStyle>
          <a:p>
            <a:r>
              <a:rPr lang="en-US" kern="0" dirty="0"/>
              <a:t>FST Graduate Students Orientation                                                                                                   </a:t>
            </a:r>
            <a:r>
              <a:rPr lang="en-US" kern="0" dirty="0" err="1"/>
              <a:t>Larbi</a:t>
            </a:r>
            <a:r>
              <a:rPr lang="en-US" kern="0" dirty="0"/>
              <a:t> </a:t>
            </a:r>
            <a:r>
              <a:rPr lang="en-US" kern="0" dirty="0" err="1"/>
              <a:t>Esmahi</a:t>
            </a:r>
            <a:r>
              <a:rPr lang="en-US" kern="0" dirty="0"/>
              <a:t>, Linda Gray</a:t>
            </a:r>
            <a:endParaRPr lang="en-CA" kern="0" dirty="0"/>
          </a:p>
        </p:txBody>
      </p:sp>
    </p:spTree>
    <p:extLst>
      <p:ext uri="{BB962C8B-B14F-4D97-AF65-F5344CB8AC3E}">
        <p14:creationId xmlns:p14="http://schemas.microsoft.com/office/powerpoint/2010/main" val="24860630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ctrTitle" idx="4294967295"/>
          </p:nvPr>
        </p:nvSpPr>
        <p:spPr>
          <a:xfrm>
            <a:off x="0" y="76200"/>
            <a:ext cx="8763000" cy="533400"/>
          </a:xfrm>
        </p:spPr>
        <p:txBody>
          <a:bodyPr>
            <a:normAutofit/>
          </a:bodyPr>
          <a:lstStyle/>
          <a:p>
            <a:pPr algn="ctr"/>
            <a:r>
              <a:rPr lang="en-US" sz="2700" b="1" dirty="0"/>
              <a:t>Master of Science in Information Systems (MSc-IS)</a:t>
            </a:r>
          </a:p>
        </p:txBody>
      </p:sp>
      <p:sp>
        <p:nvSpPr>
          <p:cNvPr id="4" name="Rectangle 3"/>
          <p:cNvSpPr/>
          <p:nvPr/>
        </p:nvSpPr>
        <p:spPr>
          <a:xfrm>
            <a:off x="304800" y="756920"/>
            <a:ext cx="868680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/>
              <a:t>Residency requirements: </a:t>
            </a:r>
            <a:r>
              <a:rPr lang="en-US" sz="2000" dirty="0"/>
              <a:t>18 credits through AU.</a:t>
            </a:r>
          </a:p>
          <a:p>
            <a:r>
              <a:rPr lang="en-US" sz="2000" b="1" dirty="0"/>
              <a:t>Program Status: </a:t>
            </a:r>
            <a:r>
              <a:rPr lang="en-US" sz="2000" dirty="0"/>
              <a:t>minimum 6 credits per year.</a:t>
            </a:r>
          </a:p>
          <a:p>
            <a:r>
              <a:rPr lang="en-US" sz="2000" b="1" dirty="0"/>
              <a:t>Time limit: </a:t>
            </a:r>
            <a:r>
              <a:rPr lang="en-US" sz="2000" dirty="0"/>
              <a:t>5 years.</a:t>
            </a:r>
          </a:p>
          <a:p>
            <a:r>
              <a:rPr lang="en-US" sz="2000" b="1" dirty="0"/>
              <a:t>Program Extension/ Program Deferral: </a:t>
            </a:r>
            <a:r>
              <a:rPr lang="en-US" sz="2000" dirty="0"/>
              <a:t>up to one year.</a:t>
            </a:r>
          </a:p>
          <a:p>
            <a:r>
              <a:rPr lang="en-US" sz="2000" b="1" dirty="0"/>
              <a:t>Advanced standing: </a:t>
            </a:r>
            <a:r>
              <a:rPr lang="en-US" sz="2000" dirty="0"/>
              <a:t>up to 9 credits.</a:t>
            </a:r>
          </a:p>
          <a:p>
            <a:r>
              <a:rPr lang="en-US" sz="2000" b="1" dirty="0"/>
              <a:t>Transfer of credits: </a:t>
            </a:r>
            <a:r>
              <a:rPr lang="en-US" sz="2000" dirty="0"/>
              <a:t>Grad course with grade &gt; B- and &lt; 7 years old.</a:t>
            </a:r>
          </a:p>
          <a:p>
            <a:r>
              <a:rPr lang="en-US" sz="2000" b="1" dirty="0"/>
              <a:t>Laddering a GC into MSc-IS:  </a:t>
            </a:r>
            <a:r>
              <a:rPr lang="en-US" sz="2000" dirty="0"/>
              <a:t>Courses &lt; 7 years old. </a:t>
            </a:r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42763037"/>
              </p:ext>
            </p:extLst>
          </p:nvPr>
        </p:nvGraphicFramePr>
        <p:xfrm>
          <a:off x="533400" y="3505200"/>
          <a:ext cx="6934203" cy="2595880"/>
        </p:xfrm>
        <a:graphic>
          <a:graphicData uri="http://schemas.openxmlformats.org/drawingml/2006/table">
            <a:tbl>
              <a:tblPr firstRow="1" bandRow="1"/>
              <a:tblGrid>
                <a:gridCol w="146882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1089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1089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1089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1089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1089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10897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370840">
                <a:tc rowSpan="2">
                  <a:txBody>
                    <a:bodyPr/>
                    <a:lstStyle/>
                    <a:p>
                      <a:pPr algn="l"/>
                      <a:r>
                        <a:rPr lang="en-CA" dirty="0">
                          <a:effectLst/>
                        </a:rPr>
                        <a:t>                </a:t>
                      </a:r>
                      <a:r>
                        <a:rPr lang="en-CA" b="1" dirty="0">
                          <a:effectLst/>
                        </a:rPr>
                        <a:t>Routes</a:t>
                      </a:r>
                    </a:p>
                    <a:p>
                      <a:r>
                        <a:rPr lang="en-CA" b="1" dirty="0">
                          <a:effectLst/>
                        </a:rPr>
                        <a:t> Components</a:t>
                      </a:r>
                      <a:endParaRPr lang="en-CA" dirty="0">
                        <a:effectLst/>
                      </a:endParaRPr>
                    </a:p>
                  </a:txBody>
                  <a:tcPr marL="0" marR="0" marT="0" marB="0" anchor="ctr"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CA" b="1" dirty="0">
                          <a:solidFill>
                            <a:srgbClr val="0070C0"/>
                          </a:solidFill>
                          <a:effectLst/>
                        </a:rPr>
                        <a:t>Essay</a:t>
                      </a:r>
                      <a:endParaRPr lang="en-CA" dirty="0">
                        <a:solidFill>
                          <a:srgbClr val="0070C0"/>
                        </a:solidFill>
                        <a:effectLst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CA" b="1" dirty="0">
                          <a:solidFill>
                            <a:srgbClr val="0070C0"/>
                          </a:solidFill>
                          <a:effectLst/>
                        </a:rPr>
                        <a:t>Project</a:t>
                      </a:r>
                      <a:endParaRPr lang="en-CA" dirty="0">
                        <a:solidFill>
                          <a:srgbClr val="0070C0"/>
                        </a:solidFill>
                        <a:effectLst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CA" b="1" dirty="0">
                          <a:solidFill>
                            <a:srgbClr val="0070C0"/>
                          </a:solidFill>
                          <a:effectLst/>
                        </a:rPr>
                        <a:t>Thesis</a:t>
                      </a:r>
                      <a:endParaRPr lang="en-CA" dirty="0">
                        <a:solidFill>
                          <a:srgbClr val="0070C0"/>
                        </a:solidFill>
                        <a:effectLst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r>
                        <a:rPr lang="en-CA" b="1" dirty="0">
                          <a:effectLst/>
                        </a:rPr>
                        <a:t> </a:t>
                      </a:r>
                      <a:endParaRPr lang="en-CA" dirty="0">
                        <a:effectLst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b="0" dirty="0">
                          <a:effectLst/>
                        </a:rPr>
                        <a:t>Min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b="0" dirty="0">
                          <a:effectLst/>
                        </a:rPr>
                        <a:t>Max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b="0" dirty="0">
                          <a:effectLst/>
                        </a:rPr>
                        <a:t>Min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b="0" dirty="0">
                          <a:effectLst/>
                        </a:rPr>
                        <a:t>Max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b="0" dirty="0">
                          <a:effectLst/>
                        </a:rPr>
                        <a:t>Min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b="0" dirty="0">
                          <a:effectLst/>
                        </a:rPr>
                        <a:t>Max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CA" b="1" dirty="0">
                          <a:solidFill>
                            <a:srgbClr val="0070C0"/>
                          </a:solidFill>
                          <a:effectLst/>
                        </a:rPr>
                        <a:t>Foundations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>
                          <a:effectLst/>
                        </a:rPr>
                        <a:t>3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>
                          <a:effectLst/>
                        </a:rPr>
                        <a:t>12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>
                          <a:effectLst/>
                        </a:rPr>
                        <a:t>3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>
                          <a:effectLst/>
                        </a:rPr>
                        <a:t>12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>
                          <a:effectLst/>
                        </a:rPr>
                        <a:t>3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>
                          <a:effectLst/>
                        </a:rPr>
                        <a:t>12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CA" b="1" dirty="0">
                          <a:solidFill>
                            <a:srgbClr val="0070C0"/>
                          </a:solidFill>
                          <a:effectLst/>
                        </a:rPr>
                        <a:t>Core</a:t>
                      </a:r>
                    </a:p>
                  </a:txBody>
                  <a:tcPr marL="0" marR="0" marT="0" marB="0" anchor="ctr"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CA" dirty="0">
                          <a:effectLst/>
                        </a:rPr>
                        <a:t>15</a:t>
                      </a: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CA">
                          <a:effectLst/>
                        </a:rPr>
                        <a:t>15</a:t>
                      </a: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CA">
                          <a:effectLst/>
                        </a:rPr>
                        <a:t>9</a:t>
                      </a: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CA" b="1" dirty="0">
                          <a:solidFill>
                            <a:srgbClr val="0070C0"/>
                          </a:solidFill>
                          <a:effectLst/>
                        </a:rPr>
                        <a:t>Electives</a:t>
                      </a:r>
                    </a:p>
                  </a:txBody>
                  <a:tcPr marL="0" marR="0" marT="0" marB="0" anchor="ctr"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CA" dirty="0">
                          <a:effectLst/>
                        </a:rPr>
                        <a:t>9</a:t>
                      </a: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CA">
                          <a:effectLst/>
                        </a:rPr>
                        <a:t>3</a:t>
                      </a: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CA" dirty="0">
                          <a:effectLst/>
                        </a:rPr>
                        <a:t>3</a:t>
                      </a: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CA" b="1" dirty="0">
                          <a:solidFill>
                            <a:srgbClr val="0070C0"/>
                          </a:solidFill>
                          <a:effectLst/>
                        </a:rPr>
                        <a:t>Integration</a:t>
                      </a:r>
                    </a:p>
                  </a:txBody>
                  <a:tcPr marL="0" marR="0" marT="0" marB="0" anchor="ctr"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CA" dirty="0">
                          <a:effectLst/>
                        </a:rPr>
                        <a:t>3</a:t>
                      </a: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CA">
                          <a:effectLst/>
                        </a:rPr>
                        <a:t>9</a:t>
                      </a: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CA">
                          <a:effectLst/>
                        </a:rPr>
                        <a:t>15</a:t>
                      </a: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CA" b="1" dirty="0">
                          <a:effectLst/>
                        </a:rPr>
                        <a:t>Total (MSc IS)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>
                          <a:effectLst/>
                        </a:rPr>
                        <a:t>30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>
                          <a:effectLst/>
                        </a:rPr>
                        <a:t>39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>
                          <a:effectLst/>
                        </a:rPr>
                        <a:t>30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>
                          <a:effectLst/>
                        </a:rPr>
                        <a:t>39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>
                          <a:effectLst/>
                        </a:rPr>
                        <a:t>30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>
                          <a:effectLst/>
                        </a:rPr>
                        <a:t>39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7" name="Subtitle 1"/>
          <p:cNvSpPr txBox="1">
            <a:spLocks/>
          </p:cNvSpPr>
          <p:nvPr/>
        </p:nvSpPr>
        <p:spPr>
          <a:xfrm>
            <a:off x="76200" y="6477000"/>
            <a:ext cx="8915400" cy="381000"/>
          </a:xfrm>
          <a:prstGeom prst="rect">
            <a:avLst/>
          </a:prstGeom>
        </p:spPr>
        <p:txBody>
          <a:bodyPr>
            <a:normAutofit fontScale="55000" lnSpcReduction="20000"/>
          </a:bodyPr>
          <a:lstStyle>
            <a:defPPr>
              <a:defRPr>
                <a:solidFill>
                  <a:schemeClr val="tx1"/>
                </a:solidFill>
                <a:latin typeface="+mn-lt"/>
                <a:ea typeface="+mn-ea"/>
                <a:cs typeface="+mn-cs"/>
              </a:defRPr>
            </a:defPPr>
            <a:lvl1pPr marL="0" indent="0" algn="r" eaLnBrk="1" hangingPunct="1">
              <a:buNone/>
              <a:defRPr sz="2800">
                <a:latin typeface="+mn-lt"/>
              </a:defRPr>
            </a:lvl1pPr>
            <a:lvl2pPr marL="457200" indent="0" algn="ctr" eaLnBrk="1" hangingPunct="1">
              <a:buNone/>
              <a:defRPr sz="2400">
                <a:latin typeface="+mn-lt"/>
              </a:defRPr>
            </a:lvl2pPr>
            <a:lvl3pPr marL="914400" indent="0" algn="ctr" eaLnBrk="1" hangingPunct="1">
              <a:buNone/>
              <a:defRPr sz="2400">
                <a:latin typeface="+mn-lt"/>
              </a:defRPr>
            </a:lvl3pPr>
            <a:lvl4pPr marL="1371600" indent="0" algn="ctr" eaLnBrk="1" hangingPunct="1">
              <a:buNone/>
              <a:defRPr sz="2000">
                <a:latin typeface="+mn-lt"/>
              </a:defRPr>
            </a:lvl4pPr>
            <a:lvl5pPr marL="1828800" indent="0" algn="ctr" eaLnBrk="1" hangingPunct="1">
              <a:buNone/>
              <a:defRPr sz="2000">
                <a:latin typeface="+mn-lt"/>
              </a:defRPr>
            </a:lvl5pPr>
            <a:lvl6pPr marL="2286000" indent="0" algn="ctr" eaLnBrk="1" hangingPunct="1">
              <a:buNone/>
              <a:defRPr sz="2000"/>
            </a:lvl6pPr>
            <a:lvl7pPr marL="2743200" indent="0" algn="ctr" eaLnBrk="1" hangingPunct="1">
              <a:buNone/>
              <a:defRPr sz="2000"/>
            </a:lvl7pPr>
            <a:lvl8pPr marL="3200400" indent="0" algn="ctr" eaLnBrk="1" hangingPunct="1">
              <a:buNone/>
              <a:defRPr sz="2000"/>
            </a:lvl8pPr>
            <a:lvl9pPr marL="3657600" indent="0" algn="ctr" eaLnBrk="1" hangingPunct="1">
              <a:buNone/>
              <a:defRPr sz="2000"/>
            </a:lvl9pPr>
          </a:lstStyle>
          <a:p>
            <a:r>
              <a:rPr lang="en-US" kern="0" dirty="0"/>
              <a:t>FST Graduate Students Orientation                                                                                                    </a:t>
            </a:r>
            <a:r>
              <a:rPr lang="en-US" kern="0" dirty="0" err="1"/>
              <a:t>Larbi</a:t>
            </a:r>
            <a:r>
              <a:rPr lang="en-US" kern="0" dirty="0"/>
              <a:t> </a:t>
            </a:r>
            <a:r>
              <a:rPr lang="en-US" kern="0" dirty="0" err="1"/>
              <a:t>Esmahi</a:t>
            </a:r>
            <a:r>
              <a:rPr lang="en-US" kern="0" dirty="0"/>
              <a:t>, Linda Gray</a:t>
            </a:r>
            <a:endParaRPr lang="en-CA" kern="0" dirty="0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90C52450-9893-4560-9C63-99A70DBD3EC5}"/>
              </a:ext>
            </a:extLst>
          </p:cNvPr>
          <p:cNvCxnSpPr>
            <a:cxnSpLocks/>
          </p:cNvCxnSpPr>
          <p:nvPr/>
        </p:nvCxnSpPr>
        <p:spPr>
          <a:xfrm>
            <a:off x="533400" y="3505200"/>
            <a:ext cx="1447800" cy="53340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142823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ctrTitle" idx="4294967295"/>
          </p:nvPr>
        </p:nvSpPr>
        <p:spPr>
          <a:xfrm>
            <a:off x="381000" y="76200"/>
            <a:ext cx="8763000" cy="533400"/>
          </a:xfrm>
        </p:spPr>
        <p:txBody>
          <a:bodyPr>
            <a:normAutofit/>
          </a:bodyPr>
          <a:lstStyle/>
          <a:p>
            <a:pPr algn="ctr"/>
            <a:r>
              <a:rPr lang="en-US" sz="2700" b="1" dirty="0"/>
              <a:t>Master of Science in Information Systems (MSc-IS)</a:t>
            </a:r>
          </a:p>
        </p:txBody>
      </p:sp>
      <p:sp>
        <p:nvSpPr>
          <p:cNvPr id="4" name="Rectangle 3"/>
          <p:cNvSpPr/>
          <p:nvPr/>
        </p:nvSpPr>
        <p:spPr>
          <a:xfrm>
            <a:off x="285750" y="762000"/>
            <a:ext cx="8629650" cy="5447645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r>
              <a:rPr lang="en-US" sz="2400" b="1" dirty="0"/>
              <a:t>Foundation courses: (3-12 credits)</a:t>
            </a:r>
          </a:p>
          <a:p>
            <a:r>
              <a:rPr lang="en-US" b="1" i="1" dirty="0"/>
              <a:t>COMP 601: Survey of Computing and Information Systems (3 credits, required).</a:t>
            </a:r>
          </a:p>
          <a:p>
            <a:r>
              <a:rPr lang="en-US" dirty="0"/>
              <a:t>Courses to select from: COMP 501, COMP 503, and COMP 504, COMP 505, COMP 506. </a:t>
            </a:r>
          </a:p>
          <a:p>
            <a:endParaRPr lang="en-US" dirty="0"/>
          </a:p>
          <a:p>
            <a:r>
              <a:rPr lang="en-US" sz="2400" b="1" dirty="0"/>
              <a:t>Core courses: (9-15 credits)</a:t>
            </a:r>
          </a:p>
          <a:p>
            <a:r>
              <a:rPr lang="en-US" b="1" i="1" dirty="0"/>
              <a:t>COMP 695: Research Methods in Information Systems (3 credits, required).</a:t>
            </a:r>
          </a:p>
          <a:p>
            <a:r>
              <a:rPr lang="en-US" dirty="0"/>
              <a:t>Courses to select from: COMP 602, COMP 604, COMP 605, COMP 607, COMP 610, COMP 638, COMP 648, COMP 657, COMP 682, COMP 689.</a:t>
            </a:r>
          </a:p>
          <a:p>
            <a:endParaRPr lang="en-US" dirty="0"/>
          </a:p>
          <a:p>
            <a:r>
              <a:rPr lang="en-US" sz="2400" b="1" dirty="0"/>
              <a:t>Elective courses: (3-9 credits)</a:t>
            </a:r>
          </a:p>
          <a:p>
            <a:r>
              <a:rPr lang="en-US" dirty="0"/>
              <a:t>Any of the core courses and the following:</a:t>
            </a:r>
          </a:p>
          <a:p>
            <a:r>
              <a:rPr lang="en-US" dirty="0"/>
              <a:t>COMP 617, COMP 635, COMP 637, COMP 650, COMP 656, COMP 658, COMP 659, COMP 660, COMP 667, COMP 674, COMP 683, COMP 684, COMP692, COMP693, COMP694.</a:t>
            </a:r>
          </a:p>
          <a:p>
            <a:endParaRPr lang="en-US" b="1" dirty="0"/>
          </a:p>
          <a:p>
            <a:r>
              <a:rPr lang="en-US" sz="2400" b="1" dirty="0"/>
              <a:t>Integration Route: (3-15 credits)</a:t>
            </a:r>
          </a:p>
          <a:p>
            <a:r>
              <a:rPr lang="en-US" dirty="0"/>
              <a:t>Course based Route/ Essay: COMP 696 (3 credits)</a:t>
            </a:r>
          </a:p>
          <a:p>
            <a:r>
              <a:rPr lang="en-US" dirty="0"/>
              <a:t>Project-based Route: COMP 697-699 (9 credits)</a:t>
            </a:r>
          </a:p>
          <a:p>
            <a:r>
              <a:rPr lang="en-US" dirty="0"/>
              <a:t>Thesis-based Route: COMP 676-680 (15 credits)</a:t>
            </a:r>
          </a:p>
        </p:txBody>
      </p:sp>
      <p:sp>
        <p:nvSpPr>
          <p:cNvPr id="5" name="Subtitle 1"/>
          <p:cNvSpPr txBox="1">
            <a:spLocks/>
          </p:cNvSpPr>
          <p:nvPr/>
        </p:nvSpPr>
        <p:spPr>
          <a:xfrm>
            <a:off x="76200" y="6477000"/>
            <a:ext cx="8915400" cy="381000"/>
          </a:xfrm>
          <a:prstGeom prst="rect">
            <a:avLst/>
          </a:prstGeom>
        </p:spPr>
        <p:txBody>
          <a:bodyPr>
            <a:normAutofit fontScale="55000" lnSpcReduction="20000"/>
          </a:bodyPr>
          <a:lstStyle>
            <a:defPPr>
              <a:defRPr>
                <a:solidFill>
                  <a:schemeClr val="tx1"/>
                </a:solidFill>
                <a:latin typeface="+mn-lt"/>
                <a:ea typeface="+mn-ea"/>
                <a:cs typeface="+mn-cs"/>
              </a:defRPr>
            </a:defPPr>
            <a:lvl1pPr marL="0" indent="0" algn="r" eaLnBrk="1" hangingPunct="1">
              <a:buNone/>
              <a:defRPr sz="2800">
                <a:latin typeface="+mn-lt"/>
              </a:defRPr>
            </a:lvl1pPr>
            <a:lvl2pPr marL="457200" indent="0" algn="ctr" eaLnBrk="1" hangingPunct="1">
              <a:buNone/>
              <a:defRPr sz="2400">
                <a:latin typeface="+mn-lt"/>
              </a:defRPr>
            </a:lvl2pPr>
            <a:lvl3pPr marL="914400" indent="0" algn="ctr" eaLnBrk="1" hangingPunct="1">
              <a:buNone/>
              <a:defRPr sz="2400">
                <a:latin typeface="+mn-lt"/>
              </a:defRPr>
            </a:lvl3pPr>
            <a:lvl4pPr marL="1371600" indent="0" algn="ctr" eaLnBrk="1" hangingPunct="1">
              <a:buNone/>
              <a:defRPr sz="2000">
                <a:latin typeface="+mn-lt"/>
              </a:defRPr>
            </a:lvl4pPr>
            <a:lvl5pPr marL="1828800" indent="0" algn="ctr" eaLnBrk="1" hangingPunct="1">
              <a:buNone/>
              <a:defRPr sz="2000">
                <a:latin typeface="+mn-lt"/>
              </a:defRPr>
            </a:lvl5pPr>
            <a:lvl6pPr marL="2286000" indent="0" algn="ctr" eaLnBrk="1" hangingPunct="1">
              <a:buNone/>
              <a:defRPr sz="2000"/>
            </a:lvl6pPr>
            <a:lvl7pPr marL="2743200" indent="0" algn="ctr" eaLnBrk="1" hangingPunct="1">
              <a:buNone/>
              <a:defRPr sz="2000"/>
            </a:lvl7pPr>
            <a:lvl8pPr marL="3200400" indent="0" algn="ctr" eaLnBrk="1" hangingPunct="1">
              <a:buNone/>
              <a:defRPr sz="2000"/>
            </a:lvl8pPr>
            <a:lvl9pPr marL="3657600" indent="0" algn="ctr" eaLnBrk="1" hangingPunct="1">
              <a:buNone/>
              <a:defRPr sz="2000"/>
            </a:lvl9pPr>
          </a:lstStyle>
          <a:p>
            <a:r>
              <a:rPr lang="en-US" kern="0" dirty="0"/>
              <a:t>FST Graduate Students Orientation                                                                                                   </a:t>
            </a:r>
            <a:r>
              <a:rPr lang="en-US" kern="0" dirty="0" err="1"/>
              <a:t>Larbi</a:t>
            </a:r>
            <a:r>
              <a:rPr lang="en-US" kern="0" dirty="0"/>
              <a:t> </a:t>
            </a:r>
            <a:r>
              <a:rPr lang="en-US" kern="0" dirty="0" err="1"/>
              <a:t>Esmahi</a:t>
            </a:r>
            <a:r>
              <a:rPr lang="en-US" kern="0" dirty="0"/>
              <a:t>, Linda Gray</a:t>
            </a:r>
            <a:endParaRPr lang="en-CA" kern="0" dirty="0"/>
          </a:p>
        </p:txBody>
      </p:sp>
    </p:spTree>
    <p:extLst>
      <p:ext uri="{BB962C8B-B14F-4D97-AF65-F5344CB8AC3E}">
        <p14:creationId xmlns:p14="http://schemas.microsoft.com/office/powerpoint/2010/main" val="35116984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707335"/>
          </a:xfrm>
        </p:spPr>
        <p:txBody>
          <a:bodyPr/>
          <a:lstStyle/>
          <a:p>
            <a:r>
              <a:rPr lang="en-US" b="1" dirty="0"/>
              <a:t>MSc IS Route selection</a:t>
            </a:r>
            <a:endParaRPr lang="en-CA" b="1" dirty="0"/>
          </a:p>
        </p:txBody>
      </p:sp>
      <p:grpSp>
        <p:nvGrpSpPr>
          <p:cNvPr id="16" name="Group 15"/>
          <p:cNvGrpSpPr/>
          <p:nvPr/>
        </p:nvGrpSpPr>
        <p:grpSpPr>
          <a:xfrm>
            <a:off x="0" y="1295400"/>
            <a:ext cx="9144000" cy="5538900"/>
            <a:chOff x="0" y="1295400"/>
            <a:chExt cx="9144000" cy="5538900"/>
          </a:xfrm>
        </p:grpSpPr>
        <p:pic>
          <p:nvPicPr>
            <p:cNvPr id="1026" name="Picture 2" descr="Related image">
              <a:hlinkClick r:id="rId2"/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886" y="1295400"/>
              <a:ext cx="9133114" cy="55389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0" name="TextBox 9"/>
            <p:cNvSpPr txBox="1"/>
            <p:nvPr/>
          </p:nvSpPr>
          <p:spPr>
            <a:xfrm>
              <a:off x="816430" y="4082142"/>
              <a:ext cx="1774372" cy="707886"/>
            </a:xfrm>
            <a:prstGeom prst="rect">
              <a:avLst/>
            </a:prstGeom>
            <a:solidFill>
              <a:schemeClr val="accent3">
                <a:lumMod val="50000"/>
              </a:schemeClr>
            </a:solidFill>
          </p:spPr>
          <p:txBody>
            <a:bodyPr wrap="square" rtlCol="0">
              <a:spAutoFit/>
            </a:bodyPr>
            <a:lstStyle/>
            <a:p>
              <a:r>
                <a:rPr lang="en-US" sz="2000" b="1" dirty="0">
                  <a:solidFill>
                    <a:schemeClr val="bg1"/>
                  </a:solidFill>
                </a:rPr>
                <a:t>Essay </a:t>
              </a:r>
            </a:p>
            <a:p>
              <a:r>
                <a:rPr lang="en-US" sz="2000" b="1" dirty="0">
                  <a:solidFill>
                    <a:schemeClr val="bg1"/>
                  </a:solidFill>
                </a:rPr>
                <a:t>Route</a:t>
              </a:r>
              <a:endParaRPr lang="en-CA" sz="2000" b="1" dirty="0">
                <a:solidFill>
                  <a:schemeClr val="bg1"/>
                </a:solidFill>
              </a:endParaRP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6074228" y="4038600"/>
              <a:ext cx="1828800" cy="707886"/>
            </a:xfrm>
            <a:prstGeom prst="rect">
              <a:avLst/>
            </a:prstGeom>
            <a:solidFill>
              <a:schemeClr val="accent3">
                <a:lumMod val="50000"/>
              </a:schemeClr>
            </a:solidFill>
          </p:spPr>
          <p:txBody>
            <a:bodyPr wrap="square" rtlCol="0">
              <a:spAutoFit/>
            </a:bodyPr>
            <a:lstStyle/>
            <a:p>
              <a:r>
                <a:rPr lang="en-US" sz="2000" b="1" dirty="0">
                  <a:solidFill>
                    <a:schemeClr val="bg1"/>
                  </a:solidFill>
                </a:rPr>
                <a:t>Thesis </a:t>
              </a:r>
            </a:p>
            <a:p>
              <a:r>
                <a:rPr lang="en-US" sz="2000" b="1" dirty="0">
                  <a:solidFill>
                    <a:schemeClr val="bg1"/>
                  </a:solidFill>
                </a:rPr>
                <a:t>Route</a:t>
              </a:r>
              <a:endParaRPr lang="en-CA" sz="2000" b="1" dirty="0">
                <a:solidFill>
                  <a:schemeClr val="bg1"/>
                </a:solidFill>
              </a:endParaRP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4811484" y="2895600"/>
              <a:ext cx="1360716" cy="646331"/>
            </a:xfrm>
            <a:prstGeom prst="rect">
              <a:avLst/>
            </a:prstGeom>
            <a:solidFill>
              <a:schemeClr val="accent3">
                <a:lumMod val="50000"/>
              </a:schemeClr>
            </a:solidFill>
          </p:spPr>
          <p:txBody>
            <a:bodyPr wrap="square" rtlCol="0">
              <a:spAutoFit/>
            </a:bodyPr>
            <a:lstStyle/>
            <a:p>
              <a:r>
                <a:rPr lang="en-US" b="1" dirty="0">
                  <a:solidFill>
                    <a:schemeClr val="bg1"/>
                  </a:solidFill>
                </a:rPr>
                <a:t>Project </a:t>
              </a:r>
            </a:p>
            <a:p>
              <a:r>
                <a:rPr lang="en-US" b="1" dirty="0">
                  <a:solidFill>
                    <a:schemeClr val="bg1"/>
                  </a:solidFill>
                </a:rPr>
                <a:t>Route</a:t>
              </a:r>
              <a:endParaRPr lang="en-CA" b="1" dirty="0">
                <a:solidFill>
                  <a:schemeClr val="bg1"/>
                </a:solidFill>
              </a:endParaRP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0" y="1295400"/>
              <a:ext cx="4911344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dirty="0">
                  <a:latin typeface="Cooper Black" panose="0208090404030B020404" pitchFamily="18" charset="0"/>
                </a:rPr>
                <a:t>After Foundation Courses</a:t>
              </a:r>
              <a:endParaRPr lang="en-CA" sz="2800" dirty="0">
                <a:latin typeface="Cooper Black" panose="0208090404030B020404" pitchFamily="18" charset="0"/>
              </a:endParaRPr>
            </a:p>
          </p:txBody>
        </p:sp>
        <p:sp>
          <p:nvSpPr>
            <p:cNvPr id="15" name="Oval Callout 14"/>
            <p:cNvSpPr/>
            <p:nvPr/>
          </p:nvSpPr>
          <p:spPr>
            <a:xfrm>
              <a:off x="283027" y="2971800"/>
              <a:ext cx="1676400" cy="914400"/>
            </a:xfrm>
            <a:prstGeom prst="wedgeEllipseCallout">
              <a:avLst/>
            </a:prstGeom>
            <a:solidFill>
              <a:schemeClr val="accent3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5 Cores</a:t>
              </a:r>
            </a:p>
            <a:p>
              <a:pPr algn="ctr"/>
              <a:r>
                <a:rPr lang="en-US" dirty="0"/>
                <a:t>3 Electives</a:t>
              </a:r>
            </a:p>
            <a:p>
              <a:pPr algn="ctr"/>
              <a:r>
                <a:rPr lang="en-US" dirty="0"/>
                <a:t>Essay</a:t>
              </a:r>
              <a:endParaRPr lang="en-CA" dirty="0"/>
            </a:p>
          </p:txBody>
        </p:sp>
        <p:sp>
          <p:nvSpPr>
            <p:cNvPr id="17" name="Oval Callout 16"/>
            <p:cNvSpPr/>
            <p:nvPr/>
          </p:nvSpPr>
          <p:spPr>
            <a:xfrm>
              <a:off x="5527623" y="1801468"/>
              <a:ext cx="1676400" cy="914400"/>
            </a:xfrm>
            <a:prstGeom prst="wedgeEllipseCallout">
              <a:avLst/>
            </a:prstGeom>
            <a:solidFill>
              <a:schemeClr val="accent3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5 Cores</a:t>
              </a:r>
            </a:p>
            <a:p>
              <a:pPr algn="ctr"/>
              <a:r>
                <a:rPr lang="en-US" dirty="0"/>
                <a:t>1 Electives</a:t>
              </a:r>
            </a:p>
            <a:p>
              <a:pPr algn="ctr"/>
              <a:r>
                <a:rPr lang="en-US" dirty="0"/>
                <a:t>Project</a:t>
              </a:r>
              <a:endParaRPr lang="en-CA" dirty="0"/>
            </a:p>
          </p:txBody>
        </p:sp>
        <p:sp>
          <p:nvSpPr>
            <p:cNvPr id="18" name="Oval Callout 17"/>
            <p:cNvSpPr/>
            <p:nvPr/>
          </p:nvSpPr>
          <p:spPr>
            <a:xfrm>
              <a:off x="7391400" y="3048000"/>
              <a:ext cx="1676400" cy="914400"/>
            </a:xfrm>
            <a:prstGeom prst="wedgeEllipseCallout">
              <a:avLst/>
            </a:prstGeom>
            <a:solidFill>
              <a:schemeClr val="accent3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3 Cores</a:t>
              </a:r>
            </a:p>
            <a:p>
              <a:pPr algn="ctr"/>
              <a:r>
                <a:rPr lang="en-US" dirty="0"/>
                <a:t>1 Elective</a:t>
              </a:r>
            </a:p>
            <a:p>
              <a:pPr algn="ctr"/>
              <a:r>
                <a:rPr lang="en-US" dirty="0"/>
                <a:t>Thesis</a:t>
              </a:r>
              <a:endParaRPr lang="en-CA" dirty="0"/>
            </a:p>
          </p:txBody>
        </p:sp>
      </p:grpSp>
      <p:sp>
        <p:nvSpPr>
          <p:cNvPr id="14" name="Subtitle 1">
            <a:extLst>
              <a:ext uri="{FF2B5EF4-FFF2-40B4-BE49-F238E27FC236}">
                <a16:creationId xmlns:a16="http://schemas.microsoft.com/office/drawing/2014/main" id="{CBE780E2-337E-4317-B34D-4F73EF45B904}"/>
              </a:ext>
            </a:extLst>
          </p:cNvPr>
          <p:cNvSpPr txBox="1">
            <a:spLocks/>
          </p:cNvSpPr>
          <p:nvPr/>
        </p:nvSpPr>
        <p:spPr>
          <a:xfrm>
            <a:off x="76200" y="6477000"/>
            <a:ext cx="8915400" cy="381000"/>
          </a:xfrm>
          <a:prstGeom prst="rect">
            <a:avLst/>
          </a:prstGeom>
        </p:spPr>
        <p:txBody>
          <a:bodyPr>
            <a:normAutofit fontScale="55000" lnSpcReduction="20000"/>
          </a:bodyPr>
          <a:lstStyle>
            <a:defPPr>
              <a:defRPr>
                <a:solidFill>
                  <a:schemeClr val="tx1"/>
                </a:solidFill>
                <a:latin typeface="+mn-lt"/>
                <a:ea typeface="+mn-ea"/>
                <a:cs typeface="+mn-cs"/>
              </a:defRPr>
            </a:defPPr>
            <a:lvl1pPr marL="0" indent="0" algn="r" eaLnBrk="1" hangingPunct="1">
              <a:buNone/>
              <a:defRPr sz="2800">
                <a:latin typeface="+mn-lt"/>
              </a:defRPr>
            </a:lvl1pPr>
            <a:lvl2pPr marL="457200" indent="0" algn="ctr" eaLnBrk="1" hangingPunct="1">
              <a:buNone/>
              <a:defRPr sz="2400">
                <a:latin typeface="+mn-lt"/>
              </a:defRPr>
            </a:lvl2pPr>
            <a:lvl3pPr marL="914400" indent="0" algn="ctr" eaLnBrk="1" hangingPunct="1">
              <a:buNone/>
              <a:defRPr sz="2400">
                <a:latin typeface="+mn-lt"/>
              </a:defRPr>
            </a:lvl3pPr>
            <a:lvl4pPr marL="1371600" indent="0" algn="ctr" eaLnBrk="1" hangingPunct="1">
              <a:buNone/>
              <a:defRPr sz="2000">
                <a:latin typeface="+mn-lt"/>
              </a:defRPr>
            </a:lvl4pPr>
            <a:lvl5pPr marL="1828800" indent="0" algn="ctr" eaLnBrk="1" hangingPunct="1">
              <a:buNone/>
              <a:defRPr sz="2000">
                <a:latin typeface="+mn-lt"/>
              </a:defRPr>
            </a:lvl5pPr>
            <a:lvl6pPr marL="2286000" indent="0" algn="ctr" eaLnBrk="1" hangingPunct="1">
              <a:buNone/>
              <a:defRPr sz="2000"/>
            </a:lvl6pPr>
            <a:lvl7pPr marL="2743200" indent="0" algn="ctr" eaLnBrk="1" hangingPunct="1">
              <a:buNone/>
              <a:defRPr sz="2000"/>
            </a:lvl7pPr>
            <a:lvl8pPr marL="3200400" indent="0" algn="ctr" eaLnBrk="1" hangingPunct="1">
              <a:buNone/>
              <a:defRPr sz="2000"/>
            </a:lvl8pPr>
            <a:lvl9pPr marL="3657600" indent="0" algn="ctr" eaLnBrk="1" hangingPunct="1">
              <a:buNone/>
              <a:defRPr sz="2000"/>
            </a:lvl9pPr>
          </a:lstStyle>
          <a:p>
            <a:r>
              <a:rPr lang="en-US" kern="0" dirty="0"/>
              <a:t>FST Graduate Students Orientation                                                                                                   </a:t>
            </a:r>
            <a:r>
              <a:rPr lang="en-US" kern="0" dirty="0" err="1"/>
              <a:t>Larbi</a:t>
            </a:r>
            <a:r>
              <a:rPr lang="en-US" kern="0" dirty="0"/>
              <a:t> </a:t>
            </a:r>
            <a:r>
              <a:rPr lang="en-US" kern="0" dirty="0" err="1"/>
              <a:t>Esmahi</a:t>
            </a:r>
            <a:r>
              <a:rPr lang="en-US" kern="0" dirty="0"/>
              <a:t>, Linda Gray</a:t>
            </a:r>
            <a:endParaRPr lang="en-CA" kern="0" dirty="0"/>
          </a:p>
        </p:txBody>
      </p:sp>
    </p:spTree>
    <p:extLst>
      <p:ext uri="{BB962C8B-B14F-4D97-AF65-F5344CB8AC3E}">
        <p14:creationId xmlns:p14="http://schemas.microsoft.com/office/powerpoint/2010/main" val="146035715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306B8685-E943-4DB4-8077-F7FECA0129A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 marL="0" lvl="0" indent="0" algn="l" rtl="0">
              <a:lnSpc>
                <a:spcPct val="150000"/>
              </a:lnSpc>
              <a:buNone/>
            </a:pPr>
            <a:r>
              <a:rPr lang="en-US" sz="2000" kern="1200" dirty="0">
                <a:solidFill>
                  <a:prstClr val="black"/>
                </a:solidFill>
                <a:ea typeface="+mn-ea"/>
                <a:cs typeface="+mn-cs"/>
              </a:rPr>
              <a:t>Students can complete the MSc IS program without a focus area.</a:t>
            </a:r>
          </a:p>
          <a:p>
            <a:pPr marL="0" lvl="0" indent="0" algn="l" rtl="0">
              <a:lnSpc>
                <a:spcPct val="150000"/>
              </a:lnSpc>
              <a:buNone/>
            </a:pPr>
            <a:r>
              <a:rPr lang="en-US" sz="2000" kern="1200" dirty="0">
                <a:solidFill>
                  <a:prstClr val="black"/>
                </a:solidFill>
                <a:ea typeface="+mn-ea"/>
                <a:cs typeface="+mn-cs"/>
              </a:rPr>
              <a:t>A focus area is a subject concentration within the MSc IS program. Focus areas in the MSc IS are:</a:t>
            </a:r>
          </a:p>
          <a:p>
            <a:pPr marL="285750" lvl="0" indent="-285750" algn="l" rtl="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000" b="1" kern="1200" dirty="0">
                <a:solidFill>
                  <a:prstClr val="black"/>
                </a:solidFill>
                <a:ea typeface="+mn-ea"/>
                <a:cs typeface="+mn-cs"/>
              </a:rPr>
              <a:t>Focus on Information Technology Management.</a:t>
            </a:r>
            <a:endParaRPr lang="en-US" sz="2000" kern="1200" dirty="0">
              <a:solidFill>
                <a:prstClr val="black"/>
              </a:solidFill>
              <a:ea typeface="+mn-ea"/>
              <a:cs typeface="+mn-cs"/>
            </a:endParaRPr>
          </a:p>
          <a:p>
            <a:pPr marL="285750" lvl="0" indent="-285750" algn="l" rtl="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000" b="1" kern="1200" dirty="0">
                <a:solidFill>
                  <a:prstClr val="black"/>
                </a:solidFill>
                <a:ea typeface="+mn-ea"/>
                <a:cs typeface="+mn-cs"/>
              </a:rPr>
              <a:t>Focus on Information Systems Development. </a:t>
            </a:r>
            <a:endParaRPr lang="en-US" sz="2000" kern="1200" dirty="0">
              <a:solidFill>
                <a:prstClr val="black"/>
              </a:solidFill>
              <a:ea typeface="+mn-ea"/>
              <a:cs typeface="+mn-cs"/>
            </a:endParaRPr>
          </a:p>
          <a:p>
            <a:pPr marL="285750" lvl="0" indent="-285750" algn="l" rtl="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000" b="1" kern="1200" dirty="0">
                <a:solidFill>
                  <a:prstClr val="black"/>
                </a:solidFill>
                <a:ea typeface="+mn-ea"/>
                <a:cs typeface="+mn-cs"/>
              </a:rPr>
              <a:t>Focus on Data Analytics.</a:t>
            </a:r>
            <a:endParaRPr lang="en-US" sz="2000" kern="1200" dirty="0">
              <a:solidFill>
                <a:prstClr val="black"/>
              </a:solidFill>
              <a:ea typeface="+mn-ea"/>
              <a:cs typeface="+mn-cs"/>
            </a:endParaRPr>
          </a:p>
          <a:p>
            <a:pPr marL="285750" lvl="0" indent="-285750" algn="l" rtl="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000" b="1" kern="1200" dirty="0">
                <a:solidFill>
                  <a:prstClr val="black"/>
                </a:solidFill>
                <a:ea typeface="+mn-ea"/>
                <a:cs typeface="+mn-cs"/>
              </a:rPr>
              <a:t>Focus on Information Security.</a:t>
            </a:r>
          </a:p>
          <a:p>
            <a:pPr marL="285750" lvl="0" indent="-285750" algn="l" rtl="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000" b="1" kern="1200" dirty="0">
                <a:solidFill>
                  <a:prstClr val="black"/>
                </a:solidFill>
                <a:ea typeface="+mn-ea"/>
                <a:cs typeface="+mn-cs"/>
              </a:rPr>
              <a:t>Focus on Cloud Computing.</a:t>
            </a:r>
            <a:endParaRPr lang="en-US" sz="2000" kern="1200" dirty="0">
              <a:solidFill>
                <a:prstClr val="black"/>
              </a:solidFill>
              <a:ea typeface="+mn-ea"/>
              <a:cs typeface="+mn-cs"/>
            </a:endParaRPr>
          </a:p>
          <a:p>
            <a:pPr marL="285750" lvl="0" indent="-285750" algn="l" rtl="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000" b="1" kern="1200" dirty="0">
                <a:solidFill>
                  <a:prstClr val="black"/>
                </a:solidFill>
                <a:ea typeface="+mn-ea"/>
                <a:cs typeface="+mn-cs"/>
              </a:rPr>
              <a:t>Focus on Health Informatics.</a:t>
            </a:r>
            <a:endParaRPr lang="en-US" sz="2000" kern="1200" dirty="0">
              <a:solidFill>
                <a:prstClr val="black"/>
              </a:solidFill>
              <a:ea typeface="+mn-ea"/>
              <a:cs typeface="+mn-cs"/>
            </a:endParaRPr>
          </a:p>
          <a:p>
            <a:pPr marL="285750" lvl="0" indent="-285750" algn="l" rtl="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000" b="1" kern="1200" dirty="0">
                <a:solidFill>
                  <a:prstClr val="black"/>
                </a:solidFill>
                <a:ea typeface="+mn-ea"/>
                <a:cs typeface="+mn-cs"/>
              </a:rPr>
              <a:t>Focus on Learning Technology.</a:t>
            </a:r>
            <a:endParaRPr lang="en-US" sz="2000" kern="1200" dirty="0">
              <a:solidFill>
                <a:prstClr val="black"/>
              </a:solidFill>
              <a:ea typeface="+mn-ea"/>
              <a:cs typeface="+mn-cs"/>
            </a:endParaRPr>
          </a:p>
          <a:p>
            <a:endParaRPr lang="en-CA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A6125768-13D9-412F-AB8A-6E3FC94060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0574" y="228600"/>
            <a:ext cx="8229600" cy="783535"/>
          </a:xfrm>
        </p:spPr>
        <p:txBody>
          <a:bodyPr/>
          <a:lstStyle/>
          <a:p>
            <a:r>
              <a:rPr lang="en-CA" b="1" dirty="0"/>
              <a:t>Focus areas for MSc IS</a:t>
            </a:r>
            <a:endParaRPr lang="en-CA" dirty="0"/>
          </a:p>
        </p:txBody>
      </p:sp>
      <p:sp>
        <p:nvSpPr>
          <p:cNvPr id="4" name="Subtitle 1">
            <a:extLst>
              <a:ext uri="{FF2B5EF4-FFF2-40B4-BE49-F238E27FC236}">
                <a16:creationId xmlns:a16="http://schemas.microsoft.com/office/drawing/2014/main" id="{4E9F8819-E6AC-4FF0-815A-C7CB0312AF96}"/>
              </a:ext>
            </a:extLst>
          </p:cNvPr>
          <p:cNvSpPr txBox="1">
            <a:spLocks/>
          </p:cNvSpPr>
          <p:nvPr/>
        </p:nvSpPr>
        <p:spPr>
          <a:xfrm>
            <a:off x="76200" y="6477000"/>
            <a:ext cx="8915400" cy="381000"/>
          </a:xfrm>
          <a:prstGeom prst="rect">
            <a:avLst/>
          </a:prstGeom>
        </p:spPr>
        <p:txBody>
          <a:bodyPr>
            <a:normAutofit fontScale="55000" lnSpcReduction="20000"/>
          </a:bodyPr>
          <a:lstStyle>
            <a:defPPr>
              <a:defRPr>
                <a:solidFill>
                  <a:schemeClr val="tx1"/>
                </a:solidFill>
                <a:latin typeface="+mn-lt"/>
                <a:ea typeface="+mn-ea"/>
                <a:cs typeface="+mn-cs"/>
              </a:defRPr>
            </a:defPPr>
            <a:lvl1pPr marL="0" indent="0" algn="r" eaLnBrk="1" hangingPunct="1">
              <a:buNone/>
              <a:defRPr sz="2800">
                <a:latin typeface="+mn-lt"/>
              </a:defRPr>
            </a:lvl1pPr>
            <a:lvl2pPr marL="457200" indent="0" algn="ctr" eaLnBrk="1" hangingPunct="1">
              <a:buNone/>
              <a:defRPr sz="2400">
                <a:latin typeface="+mn-lt"/>
              </a:defRPr>
            </a:lvl2pPr>
            <a:lvl3pPr marL="914400" indent="0" algn="ctr" eaLnBrk="1" hangingPunct="1">
              <a:buNone/>
              <a:defRPr sz="2400">
                <a:latin typeface="+mn-lt"/>
              </a:defRPr>
            </a:lvl3pPr>
            <a:lvl4pPr marL="1371600" indent="0" algn="ctr" eaLnBrk="1" hangingPunct="1">
              <a:buNone/>
              <a:defRPr sz="2000">
                <a:latin typeface="+mn-lt"/>
              </a:defRPr>
            </a:lvl4pPr>
            <a:lvl5pPr marL="1828800" indent="0" algn="ctr" eaLnBrk="1" hangingPunct="1">
              <a:buNone/>
              <a:defRPr sz="2000">
                <a:latin typeface="+mn-lt"/>
              </a:defRPr>
            </a:lvl5pPr>
            <a:lvl6pPr marL="2286000" indent="0" algn="ctr" eaLnBrk="1" hangingPunct="1">
              <a:buNone/>
              <a:defRPr sz="2000"/>
            </a:lvl6pPr>
            <a:lvl7pPr marL="2743200" indent="0" algn="ctr" eaLnBrk="1" hangingPunct="1">
              <a:buNone/>
              <a:defRPr sz="2000"/>
            </a:lvl7pPr>
            <a:lvl8pPr marL="3200400" indent="0" algn="ctr" eaLnBrk="1" hangingPunct="1">
              <a:buNone/>
              <a:defRPr sz="2000"/>
            </a:lvl8pPr>
            <a:lvl9pPr marL="3657600" indent="0" algn="ctr" eaLnBrk="1" hangingPunct="1">
              <a:buNone/>
              <a:defRPr sz="2000"/>
            </a:lvl9pPr>
          </a:lstStyle>
          <a:p>
            <a:r>
              <a:rPr lang="en-US" kern="0" dirty="0"/>
              <a:t>FST Graduate Students Orientation                                                                                                   </a:t>
            </a:r>
            <a:r>
              <a:rPr lang="en-US" kern="0" dirty="0" err="1"/>
              <a:t>Larbi</a:t>
            </a:r>
            <a:r>
              <a:rPr lang="en-US" kern="0" dirty="0"/>
              <a:t> </a:t>
            </a:r>
            <a:r>
              <a:rPr lang="en-US" kern="0" dirty="0" err="1"/>
              <a:t>Esmahi</a:t>
            </a:r>
            <a:r>
              <a:rPr lang="en-US" kern="0" dirty="0"/>
              <a:t>, Linda Gray</a:t>
            </a:r>
            <a:endParaRPr lang="en-CA" kern="0" dirty="0"/>
          </a:p>
        </p:txBody>
      </p:sp>
    </p:spTree>
    <p:extLst>
      <p:ext uri="{BB962C8B-B14F-4D97-AF65-F5344CB8AC3E}">
        <p14:creationId xmlns:p14="http://schemas.microsoft.com/office/powerpoint/2010/main" val="269148407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551289"/>
            <a:ext cx="9144000" cy="66787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1700" b="1" dirty="0"/>
              <a:t>Focus on Information Technology Management</a:t>
            </a:r>
            <a:r>
              <a:rPr lang="en-US" sz="1700" dirty="0"/>
              <a:t>: </a:t>
            </a:r>
            <a:r>
              <a:rPr lang="en-US" sz="1400" dirty="0"/>
              <a:t>Students are required to complete or get advanced standing for COMP 505, and complete COMP 605, COMP 607, and one of {COMP 610, COMP 635, COMP 638}.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en-US" sz="800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1700" b="1" dirty="0"/>
              <a:t>Focus on Information Systems Development</a:t>
            </a:r>
            <a:r>
              <a:rPr lang="en-US" sz="1700" dirty="0"/>
              <a:t>: </a:t>
            </a:r>
            <a:r>
              <a:rPr lang="en-US" sz="1400" dirty="0"/>
              <a:t>Students are required to complete or get advanced standing for COMP 501, and complete COMP 602, COMP 610, and one of {COMP 605, COMP 607, COMP 638, COMP 648, COMP 689}.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en-US" sz="800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1700" b="1" dirty="0"/>
              <a:t>Focus on Data Analytics</a:t>
            </a:r>
            <a:r>
              <a:rPr lang="en-US" sz="1700" dirty="0"/>
              <a:t>: </a:t>
            </a:r>
            <a:r>
              <a:rPr lang="en-US" sz="1400" dirty="0"/>
              <a:t>Students are required to complete or get advanced standing for COMP 504, and complete COMP 682, COMP 683, and one of {COMP 602, COMP 607, COMP 657, COMP 658, COMP 684}.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en-US" sz="800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1700" b="1" dirty="0"/>
              <a:t>Focus on Information Security</a:t>
            </a:r>
            <a:r>
              <a:rPr lang="en-US" sz="1700" dirty="0"/>
              <a:t>: </a:t>
            </a:r>
            <a:r>
              <a:rPr lang="en-US" sz="1400" dirty="0"/>
              <a:t>Students are required to complete or get advanced standing for COMP 503, and complete COMP 604, COMP 660, and one of {COMP 607, COMP 656, COMP 689}.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1700" b="1" dirty="0"/>
              <a:t>Focus on Intelligent Systems</a:t>
            </a:r>
            <a:r>
              <a:rPr lang="en-US" sz="1400" dirty="0"/>
              <a:t>: Students are required to complete or get advanced standing for COMP 501, and complete COMP 607, COMP 657, and one of {COMP 658, COMP 667, COMP 682, COMP 683, COMP 684}.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en-US" sz="800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1700" b="1" dirty="0"/>
              <a:t>Focus on Cloud Computing</a:t>
            </a:r>
            <a:r>
              <a:rPr lang="en-US" sz="1700" dirty="0"/>
              <a:t>: </a:t>
            </a:r>
            <a:r>
              <a:rPr lang="en-US" sz="1600" dirty="0"/>
              <a:t>Students are required to complete or get advanced standing for COMP 503, and complete COMP 656, COMP 689, and one of {COMP 604, COMP 607, COMP 660}.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en-US" sz="800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1700" b="1" dirty="0"/>
              <a:t>Focus on Health Informatics</a:t>
            </a:r>
            <a:r>
              <a:rPr lang="en-US" sz="1700" dirty="0"/>
              <a:t>: </a:t>
            </a:r>
            <a:r>
              <a:rPr lang="en-US" sz="1400" dirty="0"/>
              <a:t>Students are required to complete or get advanced standing for COMP 505, and complete COMP 620, one of {MHST 601, MHST 602}, and one of {COMP 602, COMP 605, COMP 607, COMP 10, COMP 635, COMP 648, COMP 650}.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en-US" sz="800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1700" b="1" dirty="0"/>
              <a:t>Focus on Learning Technology</a:t>
            </a:r>
            <a:r>
              <a:rPr lang="en-US" sz="1700" dirty="0"/>
              <a:t>: </a:t>
            </a:r>
            <a:r>
              <a:rPr lang="en-US" sz="1400" dirty="0"/>
              <a:t>Students are required to complete or get advanced standing for COMP 505, and complete COMP 683, MDDE 603, and one of {MDDE 613, COMP 602, COMP 605, COMP 607, COMP 635, COMP 638, COMP 648, COMP 650}.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en-US" sz="1600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1600" b="1" dirty="0"/>
              <a:t>New focus areas and courses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1600" i="1" dirty="0"/>
              <a:t>Focus on Bioinformatics: COMP 625, BIOL 620, 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1600" i="1" dirty="0"/>
              <a:t>Focus on Environmental Data Analysis: ENVR 620, GEOL 620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en-US" sz="16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533400" y="0"/>
            <a:ext cx="8229600" cy="609600"/>
          </a:xfrm>
        </p:spPr>
        <p:txBody>
          <a:bodyPr>
            <a:noAutofit/>
          </a:bodyPr>
          <a:lstStyle/>
          <a:p>
            <a:pPr algn="ctr"/>
            <a:r>
              <a:rPr lang="en-CA" sz="3200" b="1" dirty="0"/>
              <a:t>Focus areas regulations</a:t>
            </a:r>
          </a:p>
        </p:txBody>
      </p:sp>
    </p:spTree>
    <p:extLst>
      <p:ext uri="{BB962C8B-B14F-4D97-AF65-F5344CB8AC3E}">
        <p14:creationId xmlns:p14="http://schemas.microsoft.com/office/powerpoint/2010/main" val="3724574877"/>
      </p:ext>
    </p:extLst>
  </p:cSld>
  <p:clrMapOvr>
    <a:masterClrMapping/>
  </p:clrMapOvr>
</p:sld>
</file>

<file path=ppt/theme/theme1.xml><?xml version="1.0" encoding="utf-8"?>
<a:theme xmlns:a="http://schemas.openxmlformats.org/drawingml/2006/main" name="Design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楷体_GB2312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楷体_GB2312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 Effects">
      <a:fillStyleLst>
        <a:solidFill>
          <a:schemeClr val="phClr">
            <a:tint val="100000"/>
            <a:shade val="100000"/>
            <a:satMod val="100000"/>
          </a:schemeClr>
        </a:solidFill>
        <a:gradFill rotWithShape="1">
          <a:gsLst>
            <a:gs pos="0">
              <a:schemeClr val="phClr">
                <a:tint val="65000"/>
                <a:shade val="100000"/>
                <a:satMod val="133000"/>
              </a:schemeClr>
            </a:gs>
            <a:gs pos="15000">
              <a:schemeClr val="phClr">
                <a:tint val="50000"/>
                <a:shade val="100000"/>
                <a:satMod val="140000"/>
              </a:schemeClr>
            </a:gs>
            <a:gs pos="100000">
              <a:schemeClr val="phClr">
                <a:tint val="10000"/>
                <a:shade val="100000"/>
                <a:satMod val="135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75000"/>
                <a:satMod val="160000"/>
              </a:schemeClr>
            </a:gs>
            <a:gs pos="62000">
              <a:schemeClr val="phClr">
                <a:tint val="100000"/>
                <a:shade val="100000"/>
                <a:satMod val="125000"/>
              </a:schemeClr>
            </a:gs>
            <a:gs pos="100000">
              <a:schemeClr val="phClr">
                <a:tint val="80000"/>
                <a:shade val="100000"/>
                <a:satMod val="140000"/>
              </a:schemeClr>
            </a:gs>
          </a:gsLst>
          <a:lin ang="16200000" scaled="1"/>
        </a:gradFill>
      </a:fillStyleLst>
      <a:lnStyleLst>
        <a:ln w="1270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  <a:ln w="38100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>
              <a:srgbClr val="000000">
                <a:alpha val="61176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6500000"/>
            </a:lightRig>
          </a:scene3d>
          <a:sp3d contourW="12700" prstMaterial="powder">
            <a:bevelT h="50800"/>
            <a:contourClr>
              <a:schemeClr val="phClr">
                <a:tint val="100000"/>
                <a:shade val="100000"/>
                <a:satMod val="100000"/>
              </a:schemeClr>
            </a:contourClr>
          </a:sp3d>
        </a:effectStyle>
        <a:effectStyle>
          <a:effectLst>
            <a:reflection blurRad="12700" stA="25000" endPos="28000" dist="38100" dir="5400000" sy="-100000" rotWithShape="0"/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>
            <a:bevelT w="139700" h="38100"/>
            <a:contourClr>
              <a:schemeClr val="phClr">
                <a:tint val="100000"/>
                <a:shade val="100000"/>
                <a:satMod val="100000"/>
              </a:schemeClr>
            </a:contourClr>
          </a:sp3d>
        </a:effectStyle>
      </a:effectStyleLst>
      <a:bgFillStyleLst>
        <a:solidFill>
          <a:schemeClr val="phClr">
            <a:tint val="100000"/>
            <a:shade val="100000"/>
            <a:satMod val="100000"/>
          </a:schemeClr>
        </a:solidFill>
        <a:gradFill rotWithShape="1">
          <a:gsLst>
            <a:gs pos="0">
              <a:schemeClr val="phClr">
                <a:tint val="100000"/>
                <a:shade val="50000"/>
                <a:satMod val="145000"/>
              </a:schemeClr>
            </a:gs>
            <a:gs pos="40000">
              <a:schemeClr val="phClr">
                <a:tint val="100000"/>
                <a:shade val="70000"/>
                <a:satMod val="145000"/>
              </a:schemeClr>
            </a:gs>
            <a:gs pos="100000">
              <a:schemeClr val="phClr">
                <a:tint val="85000"/>
                <a:shade val="100000"/>
                <a:satMod val="155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50000"/>
                <a:satMod val="145000"/>
              </a:schemeClr>
            </a:gs>
            <a:gs pos="30000">
              <a:schemeClr val="phClr">
                <a:tint val="100000"/>
                <a:shade val="65000"/>
                <a:satMod val="155000"/>
              </a:schemeClr>
            </a:gs>
            <a:gs pos="100000">
              <a:schemeClr val="phClr">
                <a:tint val="60000"/>
                <a:shade val="100000"/>
                <a:satMod val="170000"/>
              </a:schemeClr>
            </a:gs>
          </a:gsLst>
          <a:lin ang="16200000" scaled="1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Office Colors">
      <a:dk1>
        <a:sysClr val="windowText" lastClr="000000"/>
      </a:dk1>
      <a:lt1>
        <a:sysClr val="window" lastClr="FFFFFF"/>
      </a:lt1>
      <a:dk2>
        <a:srgbClr val="1F497D"/>
      </a:dk2>
      <a:lt2>
        <a:srgbClr val="FAF3E8"/>
      </a:lt2>
      <a:accent1>
        <a:srgbClr val="5C83B4"/>
      </a:accent1>
      <a:accent2>
        <a:srgbClr val="C0504D"/>
      </a:accent2>
      <a:accent3>
        <a:srgbClr val="9DBB61"/>
      </a:accent3>
      <a:accent4>
        <a:srgbClr val="8066A0"/>
      </a:accent4>
      <a:accent5>
        <a:srgbClr val="4BACC6"/>
      </a:accent5>
      <a:accent6>
        <a:srgbClr val="F59D56"/>
      </a:accent6>
      <a:hlink>
        <a:srgbClr val="0000FF"/>
      </a:hlink>
      <a:folHlink>
        <a:srgbClr val="800080"/>
      </a:folHlink>
    </a:clrScheme>
    <a:fontScheme name="Office Fonts">
      <a:majorFont>
        <a:latin typeface="Calibri"/>
        <a:ea typeface="MS PGothic"/>
        <a:cs typeface=""/>
      </a:majorFont>
      <a:minorFont>
        <a:latin typeface="Calibri"/>
        <a:ea typeface="MS PGothic"/>
        <a:cs typeface=""/>
      </a:minorFont>
    </a:fontScheme>
    <a:fmtScheme name="Office Effects">
      <a:fillStyleLst>
        <a:solidFill>
          <a:schemeClr val="phClr">
            <a:tint val="100000"/>
            <a:shade val="100000"/>
            <a:satMod val="100000"/>
          </a:schemeClr>
        </a:solidFill>
        <a:gradFill rotWithShape="1">
          <a:gsLst>
            <a:gs pos="0">
              <a:schemeClr val="phClr">
                <a:tint val="65000"/>
                <a:shade val="100000"/>
                <a:satMod val="133000"/>
              </a:schemeClr>
            </a:gs>
            <a:gs pos="15000">
              <a:schemeClr val="phClr">
                <a:tint val="50000"/>
                <a:shade val="100000"/>
                <a:satMod val="140000"/>
              </a:schemeClr>
            </a:gs>
            <a:gs pos="100000">
              <a:schemeClr val="phClr">
                <a:tint val="10000"/>
                <a:shade val="100000"/>
                <a:satMod val="135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75000"/>
                <a:satMod val="160000"/>
              </a:schemeClr>
            </a:gs>
            <a:gs pos="62000">
              <a:schemeClr val="phClr">
                <a:tint val="100000"/>
                <a:shade val="100000"/>
                <a:satMod val="125000"/>
              </a:schemeClr>
            </a:gs>
            <a:gs pos="100000">
              <a:schemeClr val="phClr">
                <a:tint val="80000"/>
                <a:shade val="100000"/>
                <a:satMod val="140000"/>
              </a:schemeClr>
            </a:gs>
          </a:gsLst>
          <a:lin ang="16200000" scaled="1"/>
        </a:gradFill>
      </a:fillStyleLst>
      <a:lnStyleLst>
        <a:ln w="1270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  <a:ln w="38100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>
              <a:srgbClr val="000000">
                <a:alpha val="61176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6500000"/>
            </a:lightRig>
          </a:scene3d>
          <a:sp3d contourW="12700" prstMaterial="powder">
            <a:bevelT h="50800"/>
            <a:contourClr>
              <a:schemeClr val="phClr">
                <a:tint val="100000"/>
                <a:shade val="100000"/>
                <a:satMod val="100000"/>
              </a:schemeClr>
            </a:contourClr>
          </a:sp3d>
        </a:effectStyle>
        <a:effectStyle>
          <a:effectLst>
            <a:reflection blurRad="12700" stA="25000" endPos="28000" dist="38100" dir="5400000" sy="-100000" rotWithShape="0"/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>
            <a:bevelT w="139700" h="38100"/>
            <a:contourClr>
              <a:schemeClr val="phClr">
                <a:tint val="100000"/>
                <a:shade val="100000"/>
                <a:satMod val="100000"/>
              </a:schemeClr>
            </a:contourClr>
          </a:sp3d>
        </a:effectStyle>
      </a:effectStyleLst>
      <a:bgFillStyleLst>
        <a:solidFill>
          <a:schemeClr val="phClr">
            <a:tint val="100000"/>
            <a:shade val="100000"/>
            <a:satMod val="100000"/>
          </a:schemeClr>
        </a:solidFill>
        <a:gradFill rotWithShape="1">
          <a:gsLst>
            <a:gs pos="0">
              <a:schemeClr val="phClr">
                <a:tint val="100000"/>
                <a:shade val="50000"/>
                <a:satMod val="145000"/>
              </a:schemeClr>
            </a:gs>
            <a:gs pos="40000">
              <a:schemeClr val="phClr">
                <a:tint val="100000"/>
                <a:shade val="70000"/>
                <a:satMod val="145000"/>
              </a:schemeClr>
            </a:gs>
            <a:gs pos="100000">
              <a:schemeClr val="phClr">
                <a:tint val="85000"/>
                <a:shade val="100000"/>
                <a:satMod val="155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50000"/>
                <a:satMod val="145000"/>
              </a:schemeClr>
            </a:gs>
            <a:gs pos="30000">
              <a:schemeClr val="phClr">
                <a:tint val="100000"/>
                <a:shade val="65000"/>
                <a:satMod val="155000"/>
              </a:schemeClr>
            </a:gs>
            <a:gs pos="100000">
              <a:schemeClr val="phClr">
                <a:tint val="60000"/>
                <a:shade val="100000"/>
                <a:satMod val="170000"/>
              </a:schemeClr>
            </a:gs>
          </a:gsLst>
          <a:lin ang="16200000" scaled="1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Custom Theme">
  <a:themeElements>
    <a:clrScheme name="Office Colors">
      <a:dk1>
        <a:sysClr val="windowText" lastClr="000000"/>
      </a:dk1>
      <a:lt1>
        <a:sysClr val="window" lastClr="FFFFFF"/>
      </a:lt1>
      <a:dk2>
        <a:srgbClr val="1F497D"/>
      </a:dk2>
      <a:lt2>
        <a:srgbClr val="FAF3E8"/>
      </a:lt2>
      <a:accent1>
        <a:srgbClr val="5C83B4"/>
      </a:accent1>
      <a:accent2>
        <a:srgbClr val="C0504D"/>
      </a:accent2>
      <a:accent3>
        <a:srgbClr val="9DBB61"/>
      </a:accent3>
      <a:accent4>
        <a:srgbClr val="8066A0"/>
      </a:accent4>
      <a:accent5>
        <a:srgbClr val="4BACC6"/>
      </a:accent5>
      <a:accent6>
        <a:srgbClr val="F59D56"/>
      </a:accent6>
      <a:hlink>
        <a:srgbClr val="0000FF"/>
      </a:hlink>
      <a:folHlink>
        <a:srgbClr val="800080"/>
      </a:folHlink>
    </a:clrScheme>
    <a:fontScheme name="Office Fonts">
      <a:majorFont>
        <a:latin typeface="Calibri"/>
        <a:ea typeface="MS PGothic"/>
        <a:cs typeface=""/>
      </a:majorFont>
      <a:minorFont>
        <a:latin typeface="Calibri"/>
        <a:ea typeface="MS PGothic"/>
        <a:cs typeface=""/>
      </a:minorFont>
    </a:fontScheme>
    <a:fmtScheme name="Office Effects">
      <a:fillStyleLst>
        <a:solidFill>
          <a:schemeClr val="phClr">
            <a:tint val="100000"/>
            <a:shade val="100000"/>
            <a:satMod val="100000"/>
          </a:schemeClr>
        </a:solidFill>
        <a:gradFill rotWithShape="1">
          <a:gsLst>
            <a:gs pos="0">
              <a:schemeClr val="phClr">
                <a:tint val="65000"/>
                <a:shade val="100000"/>
                <a:satMod val="133000"/>
              </a:schemeClr>
            </a:gs>
            <a:gs pos="15000">
              <a:schemeClr val="phClr">
                <a:tint val="50000"/>
                <a:shade val="100000"/>
                <a:satMod val="140000"/>
              </a:schemeClr>
            </a:gs>
            <a:gs pos="100000">
              <a:schemeClr val="phClr">
                <a:tint val="10000"/>
                <a:shade val="100000"/>
                <a:satMod val="135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75000"/>
                <a:satMod val="160000"/>
              </a:schemeClr>
            </a:gs>
            <a:gs pos="62000">
              <a:schemeClr val="phClr">
                <a:tint val="100000"/>
                <a:shade val="100000"/>
                <a:satMod val="125000"/>
              </a:schemeClr>
            </a:gs>
            <a:gs pos="100000">
              <a:schemeClr val="phClr">
                <a:tint val="80000"/>
                <a:shade val="100000"/>
                <a:satMod val="140000"/>
              </a:schemeClr>
            </a:gs>
          </a:gsLst>
          <a:lin ang="16200000" scaled="1"/>
        </a:gradFill>
      </a:fillStyleLst>
      <a:lnStyleLst>
        <a:ln w="1270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  <a:ln w="38100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>
              <a:srgbClr val="000000">
                <a:alpha val="61176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6500000"/>
            </a:lightRig>
          </a:scene3d>
          <a:sp3d contourW="12700" prstMaterial="powder">
            <a:bevelT h="50800"/>
            <a:contourClr>
              <a:schemeClr val="phClr">
                <a:tint val="100000"/>
                <a:shade val="100000"/>
                <a:satMod val="100000"/>
              </a:schemeClr>
            </a:contourClr>
          </a:sp3d>
        </a:effectStyle>
        <a:effectStyle>
          <a:effectLst>
            <a:reflection blurRad="12700" stA="25000" endPos="28000" dist="38100" dir="5400000" sy="-100000" rotWithShape="0"/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>
            <a:bevelT w="139700" h="38100"/>
            <a:contourClr>
              <a:schemeClr val="phClr">
                <a:tint val="100000"/>
                <a:shade val="100000"/>
                <a:satMod val="100000"/>
              </a:schemeClr>
            </a:contourClr>
          </a:sp3d>
        </a:effectStyle>
      </a:effectStyleLst>
      <a:bgFillStyleLst>
        <a:solidFill>
          <a:schemeClr val="phClr">
            <a:tint val="100000"/>
            <a:shade val="100000"/>
            <a:satMod val="100000"/>
          </a:schemeClr>
        </a:solidFill>
        <a:gradFill rotWithShape="1">
          <a:gsLst>
            <a:gs pos="0">
              <a:schemeClr val="phClr">
                <a:tint val="100000"/>
                <a:shade val="50000"/>
                <a:satMod val="145000"/>
              </a:schemeClr>
            </a:gs>
            <a:gs pos="40000">
              <a:schemeClr val="phClr">
                <a:tint val="100000"/>
                <a:shade val="70000"/>
                <a:satMod val="145000"/>
              </a:schemeClr>
            </a:gs>
            <a:gs pos="100000">
              <a:schemeClr val="phClr">
                <a:tint val="85000"/>
                <a:shade val="100000"/>
                <a:satMod val="155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50000"/>
                <a:satMod val="145000"/>
              </a:schemeClr>
            </a:gs>
            <a:gs pos="30000">
              <a:schemeClr val="phClr">
                <a:tint val="100000"/>
                <a:shade val="65000"/>
                <a:satMod val="155000"/>
              </a:schemeClr>
            </a:gs>
            <a:gs pos="100000">
              <a:schemeClr val="phClr">
                <a:tint val="60000"/>
                <a:shade val="100000"/>
                <a:satMod val="170000"/>
              </a:schemeClr>
            </a:gs>
          </a:gsLst>
          <a:lin ang="16200000" scaled="1"/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ACE8737A9D3A5409C2AABBBFCF0EFC4" ma:contentTypeVersion="3" ma:contentTypeDescription="Create a new document." ma:contentTypeScope="" ma:versionID="bc31582db8a8bf22734ebf3149862789">
  <xsd:schema xmlns:xsd="http://www.w3.org/2001/XMLSchema" xmlns:xs="http://www.w3.org/2001/XMLSchema" xmlns:p="http://schemas.microsoft.com/office/2006/metadata/properties" xmlns:ns2="1646d476-366a-4c48-9574-211e67f97798" targetNamespace="http://schemas.microsoft.com/office/2006/metadata/properties" ma:root="true" ma:fieldsID="c79604417bb73426bbac2b46b0c3c087" ns2:_="">
    <xsd:import namespace="1646d476-366a-4c48-9574-211e67f9779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46d476-366a-4c48-9574-211e67f9779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65451DF2-CC7E-4B8E-B254-19FCB0ABAEC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646d476-366a-4c48-9574-211e67f9779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0BBCA1DD-DBF4-4D62-AC4A-97618E3BE522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11F4896A-06F6-4ACB-89C5-C9C2AF401E49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DesignTemplate</Template>
  <TotalTime>0</TotalTime>
  <Words>1934</Words>
  <Application>Microsoft Office PowerPoint</Application>
  <PresentationFormat>On-screen Show (4:3)</PresentationFormat>
  <Paragraphs>233</Paragraphs>
  <Slides>13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DesignTemplate</vt:lpstr>
      <vt:lpstr>Program Regulations</vt:lpstr>
      <vt:lpstr>GC in Information Technology Management (GC-ITM)</vt:lpstr>
      <vt:lpstr>GC in Data Analytics (GC-DA)</vt:lpstr>
      <vt:lpstr>GC in Information Security (GC-IS)</vt:lpstr>
      <vt:lpstr>Master of Science in Information Systems (MSc-IS)</vt:lpstr>
      <vt:lpstr>Master of Science in Information Systems (MSc-IS)</vt:lpstr>
      <vt:lpstr>MSc IS Route selection</vt:lpstr>
      <vt:lpstr>Focus areas for MSc IS</vt:lpstr>
      <vt:lpstr>Focus areas regulations</vt:lpstr>
      <vt:lpstr>Course Regulations</vt:lpstr>
      <vt:lpstr>PhD Studies at the University of Oviedo Spain</vt:lpstr>
      <vt:lpstr>PhD Studies at the University of Eastern Finland</vt:lpstr>
      <vt:lpstr>Thank you 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Program Regulations</dc:title>
  <dc:creator/>
  <cp:lastModifiedBy/>
  <cp:revision>8</cp:revision>
  <dcterms:created xsi:type="dcterms:W3CDTF">2015-11-21T19:42:47Z</dcterms:created>
  <dcterms:modified xsi:type="dcterms:W3CDTF">2022-11-17T17:24:36Z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TC100738469990</vt:lpwstr>
  </property>
  <property fmtid="{D5CDD505-2E9C-101B-9397-08002B2CF9AE}" pid="3" name="ContentTypeId">
    <vt:lpwstr>0x0101008ACE8737A9D3A5409C2AABBBFCF0EFC4</vt:lpwstr>
  </property>
</Properties>
</file>